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83" r:id="rId3"/>
    <p:sldId id="284" r:id="rId4"/>
    <p:sldId id="285" r:id="rId5"/>
    <p:sldId id="257" r:id="rId6"/>
    <p:sldId id="258" r:id="rId7"/>
    <p:sldId id="282" r:id="rId8"/>
    <p:sldId id="286" r:id="rId9"/>
    <p:sldId id="287" r:id="rId10"/>
    <p:sldId id="288" r:id="rId11"/>
    <p:sldId id="262" r:id="rId12"/>
    <p:sldId id="260" r:id="rId13"/>
    <p:sldId id="261" r:id="rId14"/>
    <p:sldId id="263" r:id="rId15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AC2"/>
    <a:srgbClr val="072FDB"/>
    <a:srgbClr val="143FF8"/>
    <a:srgbClr val="3D61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14995" autoAdjust="0"/>
    <p:restoredTop sz="96383" autoAdjust="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401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6F69E-3833-475E-9F7A-DB37973AB0B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5D58A-B191-4AD6-9173-0C54114FD2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5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926" y="4592638"/>
            <a:ext cx="5439410" cy="39098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027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52916" y="9431599"/>
            <a:ext cx="2946347" cy="498214"/>
          </a:xfrm>
        </p:spPr>
        <p:txBody>
          <a:bodyPr/>
          <a:lstStyle/>
          <a:p>
            <a:fld id="{5215D58A-B191-4AD6-9173-0C54114FD28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03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38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332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75406" y="9431600"/>
            <a:ext cx="2946347" cy="498214"/>
          </a:xfrm>
        </p:spPr>
        <p:txBody>
          <a:bodyPr/>
          <a:lstStyle/>
          <a:p>
            <a:fld id="{5215D58A-B191-4AD6-9173-0C54114FD28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069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27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83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095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06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65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2979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926" y="4790753"/>
            <a:ext cx="5439410" cy="3909864"/>
          </a:xfrm>
        </p:spPr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07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926" y="4887007"/>
            <a:ext cx="5439410" cy="39098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3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15D58A-B191-4AD6-9173-0C54114FD28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733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2A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dirty="0" smtClean="0">
                <a:solidFill>
                  <a:schemeClr val="tx1"/>
                </a:solidFill>
              </a:rPr>
              <a:t>Welcome to Kings Furlong Junior School </a:t>
            </a: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Parents Information Meeting </a:t>
            </a:r>
            <a:endParaRPr lang="en-GB" sz="2000" dirty="0"/>
          </a:p>
        </p:txBody>
      </p:sp>
      <p:grpSp>
        <p:nvGrpSpPr>
          <p:cNvPr id="8" name="Group 7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651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8151" y="1375586"/>
            <a:ext cx="4054415" cy="38807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6600" dirty="0" smtClean="0"/>
              <a:t>Belong </a:t>
            </a:r>
          </a:p>
          <a:p>
            <a:pPr marL="0" indent="0">
              <a:buNone/>
            </a:pPr>
            <a:r>
              <a:rPr lang="en-GB" sz="6600" dirty="0" smtClean="0"/>
              <a:t>Believe </a:t>
            </a:r>
          </a:p>
          <a:p>
            <a:pPr marL="0" indent="0">
              <a:buNone/>
            </a:pPr>
            <a:r>
              <a:rPr lang="en-GB" sz="6600" dirty="0" smtClean="0"/>
              <a:t>Aspire </a:t>
            </a:r>
          </a:p>
          <a:p>
            <a:pPr marL="0" indent="0">
              <a:buNone/>
            </a:pPr>
            <a:r>
              <a:rPr lang="en-GB" sz="6600" dirty="0" smtClean="0"/>
              <a:t>Achieve 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883548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role do you play?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24951"/>
            <a:ext cx="8596668" cy="4816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BELONG</a:t>
            </a:r>
          </a:p>
          <a:p>
            <a:r>
              <a:rPr lang="en-GB" dirty="0" smtClean="0"/>
              <a:t>Encourage </a:t>
            </a:r>
            <a:r>
              <a:rPr lang="en-GB" dirty="0"/>
              <a:t>participation in school events, </a:t>
            </a:r>
            <a:r>
              <a:rPr lang="en-GB" dirty="0" smtClean="0"/>
              <a:t>extra curricular activities, </a:t>
            </a:r>
            <a:r>
              <a:rPr lang="en-GB" dirty="0"/>
              <a:t>and clubs to help children feel connected</a:t>
            </a:r>
            <a:r>
              <a:rPr lang="en-GB" dirty="0" smtClean="0"/>
              <a:t>.</a:t>
            </a:r>
          </a:p>
          <a:p>
            <a:r>
              <a:rPr lang="en-GB" dirty="0" smtClean="0"/>
              <a:t>Model </a:t>
            </a:r>
            <a:r>
              <a:rPr lang="en-GB" dirty="0"/>
              <a:t>inclusivity at home — promote respect for others, talk positively about differences, and support friendships with a diverse range of peers</a:t>
            </a:r>
            <a:r>
              <a:rPr lang="en-GB" dirty="0" smtClean="0"/>
              <a:t>.</a:t>
            </a:r>
          </a:p>
          <a:p>
            <a:r>
              <a:rPr lang="en-GB" dirty="0" smtClean="0"/>
              <a:t>Build </a:t>
            </a:r>
            <a:r>
              <a:rPr lang="en-GB" dirty="0"/>
              <a:t>relationships with </a:t>
            </a:r>
            <a:r>
              <a:rPr lang="en-GB" dirty="0" smtClean="0"/>
              <a:t>adults in the school community  </a:t>
            </a:r>
            <a:r>
              <a:rPr lang="en-GB" dirty="0"/>
              <a:t>and other families to create a strong support network</a:t>
            </a:r>
            <a:r>
              <a:rPr lang="en-GB" dirty="0" smtClean="0"/>
              <a:t>.</a:t>
            </a:r>
          </a:p>
          <a:p>
            <a:r>
              <a:rPr lang="en-GB" dirty="0" smtClean="0"/>
              <a:t>Create </a:t>
            </a:r>
            <a:r>
              <a:rPr lang="en-GB" dirty="0"/>
              <a:t>routines that show school is a valued and safe place to </a:t>
            </a:r>
            <a:r>
              <a:rPr lang="en-GB" dirty="0" smtClean="0"/>
              <a:t>be.</a:t>
            </a:r>
          </a:p>
          <a:p>
            <a:pPr marL="0" indent="0">
              <a:buNone/>
            </a:pPr>
            <a:r>
              <a:rPr lang="en-GB" dirty="0" smtClean="0"/>
              <a:t>BELIEVE</a:t>
            </a:r>
          </a:p>
          <a:p>
            <a:r>
              <a:rPr lang="en-GB" dirty="0" smtClean="0"/>
              <a:t>Nurture </a:t>
            </a:r>
            <a:r>
              <a:rPr lang="en-GB" dirty="0"/>
              <a:t>confidence and a positive </a:t>
            </a:r>
            <a:r>
              <a:rPr lang="en-GB" dirty="0" err="1" smtClean="0"/>
              <a:t>mindset</a:t>
            </a:r>
            <a:endParaRPr lang="en-GB" dirty="0" smtClean="0"/>
          </a:p>
          <a:p>
            <a:r>
              <a:rPr lang="en-GB" dirty="0" smtClean="0"/>
              <a:t>Express </a:t>
            </a:r>
            <a:r>
              <a:rPr lang="en-GB" dirty="0"/>
              <a:t>belief in your child’s potential — praise effort, not just outcomes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Help </a:t>
            </a:r>
            <a:r>
              <a:rPr lang="en-GB" dirty="0"/>
              <a:t>them overcome self-doubt by talking through challenges and celebrating progress</a:t>
            </a:r>
            <a:r>
              <a:rPr lang="en-GB" dirty="0" smtClean="0"/>
              <a:t>.</a:t>
            </a:r>
          </a:p>
          <a:p>
            <a:r>
              <a:rPr lang="en-GB" dirty="0" smtClean="0"/>
              <a:t>Share </a:t>
            </a:r>
            <a:r>
              <a:rPr lang="en-GB" dirty="0"/>
              <a:t>stories of resilience (your own or others) to show that setbacks are part of learning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Work with us so we can support your </a:t>
            </a:r>
            <a:r>
              <a:rPr lang="en-GB" dirty="0"/>
              <a:t>child </a:t>
            </a:r>
            <a:r>
              <a:rPr lang="en-GB" dirty="0" smtClean="0"/>
              <a:t>in </a:t>
            </a:r>
            <a:r>
              <a:rPr lang="en-GB" dirty="0"/>
              <a:t>areas where they </a:t>
            </a:r>
            <a:r>
              <a:rPr lang="en-GB" dirty="0" smtClean="0"/>
              <a:t>struggle.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590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697" y="392174"/>
            <a:ext cx="8596668" cy="58447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ASPIRE</a:t>
            </a:r>
          </a:p>
          <a:p>
            <a:r>
              <a:rPr lang="en-GB" dirty="0" smtClean="0"/>
              <a:t>Encourage </a:t>
            </a:r>
            <a:r>
              <a:rPr lang="en-GB" dirty="0"/>
              <a:t>goal-setting and big </a:t>
            </a:r>
            <a:r>
              <a:rPr lang="en-GB" dirty="0" smtClean="0"/>
              <a:t>dreams</a:t>
            </a:r>
          </a:p>
          <a:p>
            <a:r>
              <a:rPr lang="en-GB" dirty="0" smtClean="0"/>
              <a:t>Talk </a:t>
            </a:r>
            <a:r>
              <a:rPr lang="en-GB" dirty="0"/>
              <a:t>about the future positively — ask about their ambitions and encourage exploration of interests</a:t>
            </a:r>
            <a:r>
              <a:rPr lang="en-GB" dirty="0" smtClean="0"/>
              <a:t>.</a:t>
            </a:r>
          </a:p>
          <a:p>
            <a:r>
              <a:rPr lang="en-GB" dirty="0" smtClean="0"/>
              <a:t>Expose </a:t>
            </a:r>
            <a:r>
              <a:rPr lang="en-GB" dirty="0"/>
              <a:t>them to role models — from books, community, or your own life — who show what’s possible with effort</a:t>
            </a:r>
            <a:r>
              <a:rPr lang="en-GB" dirty="0" smtClean="0"/>
              <a:t>.</a:t>
            </a:r>
          </a:p>
          <a:p>
            <a:r>
              <a:rPr lang="en-GB" dirty="0" smtClean="0"/>
              <a:t>Set </a:t>
            </a:r>
            <a:r>
              <a:rPr lang="en-GB" dirty="0"/>
              <a:t>shared goals (academic and personal) and track progress together</a:t>
            </a:r>
            <a:r>
              <a:rPr lang="en-GB" dirty="0" smtClean="0"/>
              <a:t>.</a:t>
            </a:r>
          </a:p>
          <a:p>
            <a:r>
              <a:rPr lang="en-GB" dirty="0" smtClean="0"/>
              <a:t>Promote </a:t>
            </a:r>
            <a:r>
              <a:rPr lang="en-GB" dirty="0"/>
              <a:t>curiosity by encouraging questions and seeking answers </a:t>
            </a:r>
            <a:r>
              <a:rPr lang="en-GB" dirty="0" smtClean="0"/>
              <a:t>together.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ACHIEVE</a:t>
            </a:r>
          </a:p>
          <a:p>
            <a:r>
              <a:rPr lang="en-GB" dirty="0" smtClean="0"/>
              <a:t>Support </a:t>
            </a:r>
            <a:r>
              <a:rPr lang="en-GB" dirty="0"/>
              <a:t>learning and celebrate </a:t>
            </a:r>
            <a:r>
              <a:rPr lang="en-GB" dirty="0" smtClean="0"/>
              <a:t>success</a:t>
            </a:r>
          </a:p>
          <a:p>
            <a:r>
              <a:rPr lang="en-GB" dirty="0" smtClean="0"/>
              <a:t>Establish </a:t>
            </a:r>
            <a:r>
              <a:rPr lang="en-GB" dirty="0"/>
              <a:t>a homework routine and a quiet space to </a:t>
            </a:r>
            <a:r>
              <a:rPr lang="en-GB" dirty="0" smtClean="0"/>
              <a:t>learn.</a:t>
            </a:r>
          </a:p>
          <a:p>
            <a:r>
              <a:rPr lang="en-GB" dirty="0" smtClean="0"/>
              <a:t>Communicate </a:t>
            </a:r>
            <a:r>
              <a:rPr lang="en-GB" dirty="0"/>
              <a:t>with teachers to understand expectations and how to support learning at home</a:t>
            </a:r>
            <a:r>
              <a:rPr lang="en-GB" dirty="0" smtClean="0"/>
              <a:t>.</a:t>
            </a:r>
          </a:p>
          <a:p>
            <a:r>
              <a:rPr lang="en-GB" dirty="0" smtClean="0"/>
              <a:t>Recognise </a:t>
            </a:r>
            <a:r>
              <a:rPr lang="en-GB" dirty="0"/>
              <a:t>accomplishments, big or small, academic or personal — growth matters</a:t>
            </a:r>
            <a:r>
              <a:rPr lang="en-GB" dirty="0" smtClean="0"/>
              <a:t>.</a:t>
            </a:r>
          </a:p>
          <a:p>
            <a:r>
              <a:rPr lang="en-GB" dirty="0" smtClean="0"/>
              <a:t>Encourage </a:t>
            </a:r>
            <a:r>
              <a:rPr lang="en-GB" dirty="0"/>
              <a:t>time management and responsibility so children learn to take ownership of their </a:t>
            </a:r>
            <a:r>
              <a:rPr lang="en-GB" dirty="0" smtClean="0"/>
              <a:t>learning.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5513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5591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chemeClr val="tx1"/>
                </a:solidFill>
              </a:rPr>
              <a:t>Where do we start?</a:t>
            </a:r>
            <a:br>
              <a:rPr lang="en-GB" sz="6000" dirty="0" smtClean="0">
                <a:solidFill>
                  <a:schemeClr val="tx1"/>
                </a:solidFill>
              </a:rPr>
            </a:br>
            <a:r>
              <a:rPr lang="en-GB" sz="6000" dirty="0" smtClean="0">
                <a:solidFill>
                  <a:schemeClr val="tx1"/>
                </a:solidFill>
              </a:rPr>
              <a:t>Communication is key!</a:t>
            </a: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Newsletters </a:t>
            </a:r>
            <a:r>
              <a:rPr lang="en-GB" sz="2400" dirty="0" smtClean="0"/>
              <a:t>&amp; website</a:t>
            </a:r>
            <a:endParaRPr lang="en-GB" sz="2400" dirty="0"/>
          </a:p>
          <a:p>
            <a:r>
              <a:rPr lang="en-GB" sz="2400" dirty="0"/>
              <a:t>Parent texts and emails (make sure we have your most recent details</a:t>
            </a:r>
            <a:r>
              <a:rPr lang="en-GB" sz="2400" dirty="0" smtClean="0"/>
              <a:t>!) via the </a:t>
            </a:r>
            <a:r>
              <a:rPr lang="en-GB" sz="2400" dirty="0" err="1" smtClean="0"/>
              <a:t>Arbor</a:t>
            </a:r>
            <a:r>
              <a:rPr lang="en-GB" sz="2400" dirty="0" smtClean="0"/>
              <a:t> APP</a:t>
            </a:r>
            <a:endParaRPr lang="en-GB" sz="2400" dirty="0"/>
          </a:p>
          <a:p>
            <a:r>
              <a:rPr lang="en-GB" sz="2400" dirty="0"/>
              <a:t>Home school books are the best way to get an instant message to a teacher</a:t>
            </a:r>
          </a:p>
          <a:p>
            <a:r>
              <a:rPr lang="en-GB" sz="2400" dirty="0"/>
              <a:t>Call the office to make an appointment</a:t>
            </a:r>
          </a:p>
          <a:p>
            <a:r>
              <a:rPr lang="en-GB" sz="2400" dirty="0"/>
              <a:t>Pop in if urgent, there will always be someone who can help! </a:t>
            </a:r>
          </a:p>
          <a:p>
            <a:r>
              <a:rPr lang="en-GB" sz="2400" dirty="0"/>
              <a:t>We have an open door policy!</a:t>
            </a:r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325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951" y="251838"/>
            <a:ext cx="7954720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>
                <a:solidFill>
                  <a:schemeClr val="tx1"/>
                </a:solidFill>
              </a:rPr>
              <a:t>Learning Behaviours </a:t>
            </a:r>
            <a:endParaRPr lang="en-GB" sz="540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4235540" y="1267931"/>
            <a:ext cx="3042715" cy="48013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Team work</a:t>
            </a:r>
          </a:p>
          <a:p>
            <a:r>
              <a:rPr lang="en-GB" sz="3600" dirty="0"/>
              <a:t>Respect</a:t>
            </a:r>
          </a:p>
          <a:p>
            <a:r>
              <a:rPr lang="en-GB" sz="3600" dirty="0"/>
              <a:t>Reflection</a:t>
            </a:r>
          </a:p>
          <a:p>
            <a:r>
              <a:rPr lang="en-GB" sz="3600" dirty="0" smtClean="0"/>
              <a:t>Resilience</a:t>
            </a:r>
          </a:p>
          <a:p>
            <a:r>
              <a:rPr lang="en-GB" sz="3600" dirty="0" smtClean="0"/>
              <a:t>Creativity </a:t>
            </a:r>
          </a:p>
          <a:p>
            <a:r>
              <a:rPr lang="en-GB" sz="3600" dirty="0" smtClean="0"/>
              <a:t>Curiosity </a:t>
            </a:r>
          </a:p>
          <a:p>
            <a:r>
              <a:rPr lang="en-GB" sz="3600" dirty="0" smtClean="0"/>
              <a:t>Responsibility</a:t>
            </a:r>
          </a:p>
          <a:p>
            <a:r>
              <a:rPr lang="en-GB" sz="3600" dirty="0" smtClean="0"/>
              <a:t>Risk taking  </a:t>
            </a:r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91380" y="1367581"/>
            <a:ext cx="2162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Belong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59" y="2396577"/>
            <a:ext cx="22731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Believe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05059" y="3434918"/>
            <a:ext cx="20091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Aspire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05059" y="4564552"/>
            <a:ext cx="24495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Achieve</a:t>
            </a:r>
            <a:endParaRPr lang="en-GB" sz="5400" dirty="0"/>
          </a:p>
        </p:txBody>
      </p:sp>
      <p:sp>
        <p:nvSpPr>
          <p:cNvPr id="15" name="Right Arrow 14"/>
          <p:cNvSpPr/>
          <p:nvPr/>
        </p:nvSpPr>
        <p:spPr>
          <a:xfrm>
            <a:off x="3454576" y="2816694"/>
            <a:ext cx="780964" cy="258792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>
            <a:off x="3454575" y="1769599"/>
            <a:ext cx="780963" cy="258792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3454576" y="3849418"/>
            <a:ext cx="780962" cy="258792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>
            <a:off x="3454576" y="4998851"/>
            <a:ext cx="780961" cy="258792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274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091" y="345057"/>
            <a:ext cx="4834376" cy="63921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8415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1" y="226204"/>
            <a:ext cx="11763375" cy="63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72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64101" y="497117"/>
            <a:ext cx="9884743" cy="56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57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9343" y="388190"/>
            <a:ext cx="11185139" cy="612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19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68778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rgbClr val="FFC000"/>
                </a:solidFill>
              </a:rPr>
              <a:t>Logistics…When and Where? </a:t>
            </a:r>
            <a:endParaRPr lang="en-GB" sz="6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9192"/>
            <a:ext cx="8596668" cy="4940002"/>
          </a:xfrm>
        </p:spPr>
        <p:txBody>
          <a:bodyPr>
            <a:normAutofit fontScale="92500" lnSpcReduction="10000"/>
          </a:bodyPr>
          <a:lstStyle/>
          <a:p>
            <a:r>
              <a:rPr lang="en-GB" sz="2600" dirty="0"/>
              <a:t>C</a:t>
            </a:r>
            <a:r>
              <a:rPr lang="en-GB" sz="2600" dirty="0" smtClean="0"/>
              <a:t>hildren are expected to arrive at school at 8:40am (this is when the gates are opened). Doors close and register is taken at 8:45am. </a:t>
            </a:r>
          </a:p>
          <a:p>
            <a:r>
              <a:rPr lang="en-GB" sz="2600" dirty="0" smtClean="0"/>
              <a:t>Children must not </a:t>
            </a:r>
            <a:r>
              <a:rPr lang="en-GB" sz="2600" dirty="0"/>
              <a:t>arrive before this time, as they will not be </a:t>
            </a:r>
            <a:r>
              <a:rPr lang="en-GB" sz="2600" dirty="0" smtClean="0"/>
              <a:t>supervised and the school gate will not be open</a:t>
            </a:r>
          </a:p>
          <a:p>
            <a:r>
              <a:rPr lang="en-GB" sz="2600" dirty="0" smtClean="0"/>
              <a:t>School </a:t>
            </a:r>
            <a:r>
              <a:rPr lang="en-GB" sz="2600" dirty="0"/>
              <a:t>finishes at 3:15pm. </a:t>
            </a:r>
            <a:endParaRPr lang="en-GB" sz="2600" dirty="0" smtClean="0"/>
          </a:p>
          <a:p>
            <a:r>
              <a:rPr lang="en-GB" sz="2600" dirty="0" smtClean="0"/>
              <a:t>We expect children to arrive at school on time, this is monitored weekly. Children will be asked for reasons. </a:t>
            </a:r>
            <a:endParaRPr lang="en-GB" sz="2600" dirty="0"/>
          </a:p>
          <a:p>
            <a:r>
              <a:rPr lang="en-GB" sz="2600" dirty="0" smtClean="0"/>
              <a:t>We ask parents to drop off at the gate. During the 1</a:t>
            </a:r>
            <a:r>
              <a:rPr lang="en-GB" sz="2600" baseline="30000" dirty="0" smtClean="0"/>
              <a:t>st</a:t>
            </a:r>
            <a:r>
              <a:rPr lang="en-GB" sz="2600" dirty="0" smtClean="0"/>
              <a:t> week we allow Y3 parents to bring their child onto the playground so they get used to routines</a:t>
            </a:r>
          </a:p>
          <a:p>
            <a:r>
              <a:rPr lang="en-GB" sz="2600" dirty="0" smtClean="0"/>
              <a:t>At the end of the day parents collect from the playground</a:t>
            </a:r>
          </a:p>
          <a:p>
            <a:endParaRPr lang="en-GB" sz="2600" dirty="0"/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5205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227214"/>
            <a:ext cx="8596668" cy="77345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tx1"/>
                </a:solidFill>
              </a:rPr>
              <a:t>U</a:t>
            </a:r>
            <a:r>
              <a:rPr lang="en-US" sz="4000" b="1" dirty="0" smtClean="0">
                <a:solidFill>
                  <a:schemeClr val="tx1"/>
                </a:solidFill>
              </a:rPr>
              <a:t>niform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/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Where </a:t>
            </a:r>
            <a:r>
              <a:rPr lang="en-US" sz="2400" dirty="0">
                <a:solidFill>
                  <a:schemeClr val="tx1"/>
                </a:solidFill>
              </a:rPr>
              <a:t>possible children are expected to wear a jumper or cardigan that displays the school logo. If this is not possible, a plain blue jumper/cardigan is acceptable</a:t>
            </a:r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Fleeces are the only optional branded items </a:t>
            </a:r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 </a:t>
            </a:r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endParaRPr lang="en-GB" sz="240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677333" y="2596702"/>
            <a:ext cx="50161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Expected uniform 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Grey/black skirt, trousers (not skinny jeans), shorts, </a:t>
            </a:r>
            <a:r>
              <a:rPr lang="en-US" sz="2000" dirty="0" err="1"/>
              <a:t>skorts</a:t>
            </a:r>
            <a:r>
              <a:rPr lang="en-US" sz="2000" dirty="0"/>
              <a:t> or pinafore. Skirts and shorts must be of an appropriate length 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White blouse or white polo shirt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Leggings can only be worn under skirts or for PE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Electric/royal blue school sweatshirt/cardigan with school logo 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Blue and white summer checked dresses (checked </a:t>
            </a:r>
            <a:r>
              <a:rPr lang="en-US" sz="2000" dirty="0" err="1"/>
              <a:t>skorts</a:t>
            </a:r>
            <a:r>
              <a:rPr lang="en-US" sz="2000" dirty="0"/>
              <a:t> are also acceptable)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2000" dirty="0"/>
              <a:t>Black, grey or white socks or tights. </a:t>
            </a:r>
            <a:endParaRPr lang="en-GB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693434" y="3718679"/>
            <a:ext cx="39422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Shoes must be black (without colour or strips). High heels, open toes, sling backs, platforms and trainers are not acceptable. </a:t>
            </a:r>
          </a:p>
          <a:p>
            <a:r>
              <a:rPr lang="en-GB" dirty="0"/>
              <a:t>Flat boots may be worn but must be plain black. </a:t>
            </a:r>
            <a:endParaRPr lang="en-GB" dirty="0" smtClean="0"/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4569" y="1670134"/>
            <a:ext cx="1493649" cy="19508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7568" y="1670134"/>
            <a:ext cx="1548518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3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30038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tx1"/>
                </a:solidFill>
              </a:rPr>
              <a:t>Sports Kit</a:t>
            </a:r>
            <a:endParaRPr lang="en-GB" sz="600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77334" y="1611949"/>
            <a:ext cx="8596668" cy="501502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900" b="1" dirty="0" smtClean="0">
                <a:solidFill>
                  <a:schemeClr val="tx1"/>
                </a:solidFill>
              </a:rPr>
              <a:t>Outdoor</a:t>
            </a:r>
            <a:r>
              <a:rPr lang="en-GB" sz="2900" dirty="0">
                <a:solidFill>
                  <a:schemeClr val="tx1"/>
                </a:solidFill>
              </a:rPr>
              <a:t>: Plain </a:t>
            </a:r>
            <a:r>
              <a:rPr lang="en-GB" sz="2900" dirty="0" smtClean="0">
                <a:solidFill>
                  <a:schemeClr val="tx1"/>
                </a:solidFill>
              </a:rPr>
              <a:t>black/navy </a:t>
            </a:r>
            <a:r>
              <a:rPr lang="en-GB" sz="2900" dirty="0">
                <a:solidFill>
                  <a:schemeClr val="tx1"/>
                </a:solidFill>
              </a:rPr>
              <a:t>or grey tracksuit bottoms and jumper. Plain coloured t-shirt (available from the office for </a:t>
            </a:r>
            <a:r>
              <a:rPr lang="en-GB" sz="2900" dirty="0" smtClean="0">
                <a:solidFill>
                  <a:schemeClr val="tx1"/>
                </a:solidFill>
              </a:rPr>
              <a:t>£2.50 each</a:t>
            </a:r>
            <a:r>
              <a:rPr lang="en-GB" sz="2900" dirty="0">
                <a:solidFill>
                  <a:schemeClr val="tx1"/>
                </a:solidFill>
              </a:rPr>
              <a:t>). Trainers </a:t>
            </a:r>
            <a:r>
              <a:rPr lang="en-GB" sz="2900" dirty="0" smtClean="0">
                <a:solidFill>
                  <a:schemeClr val="tx1"/>
                </a:solidFill>
              </a:rPr>
              <a:t>(</a:t>
            </a:r>
            <a:r>
              <a:rPr lang="en-GB" sz="2900" dirty="0">
                <a:solidFill>
                  <a:schemeClr val="tx1"/>
                </a:solidFill>
              </a:rPr>
              <a:t>preferably </a:t>
            </a:r>
            <a:r>
              <a:rPr lang="en-GB" sz="2900" dirty="0" smtClean="0">
                <a:solidFill>
                  <a:schemeClr val="tx1"/>
                </a:solidFill>
              </a:rPr>
              <a:t>black or white).</a:t>
            </a:r>
            <a:endParaRPr lang="en-GB" sz="29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9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900" b="1" dirty="0" smtClean="0">
                <a:solidFill>
                  <a:schemeClr val="tx1"/>
                </a:solidFill>
              </a:rPr>
              <a:t>Indoor</a:t>
            </a:r>
            <a:r>
              <a:rPr lang="en-GB" sz="2900" dirty="0">
                <a:solidFill>
                  <a:schemeClr val="tx1"/>
                </a:solidFill>
              </a:rPr>
              <a:t>: Plain black or blue shorts, plain coloured </a:t>
            </a:r>
            <a:r>
              <a:rPr lang="en-GB" sz="2900" dirty="0" smtClean="0">
                <a:solidFill>
                  <a:schemeClr val="tx1"/>
                </a:solidFill>
              </a:rPr>
              <a:t>t-shirt, </a:t>
            </a: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plimsolls </a:t>
            </a:r>
            <a:r>
              <a:rPr lang="en-GB" sz="2900" dirty="0">
                <a:solidFill>
                  <a:schemeClr val="tx1"/>
                </a:solidFill>
              </a:rPr>
              <a:t>or </a:t>
            </a:r>
            <a:r>
              <a:rPr lang="en-GB" sz="2900" dirty="0" smtClean="0">
                <a:solidFill>
                  <a:schemeClr val="tx1"/>
                </a:solidFill>
              </a:rPr>
              <a:t>trainers</a:t>
            </a: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No branded sports wear.</a:t>
            </a:r>
            <a:endParaRPr lang="en-GB" sz="29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9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900" b="1" dirty="0" smtClean="0">
                <a:solidFill>
                  <a:schemeClr val="tx1"/>
                </a:solidFill>
              </a:rPr>
              <a:t>Colour Team t-shirt </a:t>
            </a: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You will be told your child’s colour team </a:t>
            </a:r>
            <a:endParaRPr lang="en-GB" sz="29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and will be able to purchase a </a:t>
            </a: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colour t-shirt from the office for £2.50. The </a:t>
            </a:r>
          </a:p>
          <a:p>
            <a:pPr marL="0" indent="0">
              <a:buNone/>
            </a:pPr>
            <a:r>
              <a:rPr lang="en-GB" sz="2900" dirty="0">
                <a:solidFill>
                  <a:schemeClr val="tx1"/>
                </a:solidFill>
              </a:rPr>
              <a:t>o</a:t>
            </a:r>
            <a:r>
              <a:rPr lang="en-GB" sz="2900" dirty="0" smtClean="0">
                <a:solidFill>
                  <a:schemeClr val="tx1"/>
                </a:solidFill>
              </a:rPr>
              <a:t>ffice will be selling these toward the end of the </a:t>
            </a:r>
          </a:p>
          <a:p>
            <a:pPr marL="0" indent="0">
              <a:buNone/>
            </a:pPr>
            <a:r>
              <a:rPr lang="en-GB" sz="2900" dirty="0">
                <a:solidFill>
                  <a:schemeClr val="tx1"/>
                </a:solidFill>
              </a:rPr>
              <a:t>t</a:t>
            </a:r>
            <a:r>
              <a:rPr lang="en-GB" sz="2900" dirty="0" smtClean="0">
                <a:solidFill>
                  <a:schemeClr val="tx1"/>
                </a:solidFill>
              </a:rPr>
              <a:t>erm – they will send a message out to let you know. </a:t>
            </a:r>
          </a:p>
          <a:p>
            <a:pPr marL="0" indent="0">
              <a:buNone/>
            </a:pPr>
            <a:endParaRPr lang="en-GB" sz="29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900" dirty="0" smtClean="0">
                <a:solidFill>
                  <a:schemeClr val="tx1"/>
                </a:solidFill>
              </a:rPr>
              <a:t>Earrings must not be worn </a:t>
            </a:r>
          </a:p>
          <a:p>
            <a:pPr marL="0" indent="0">
              <a:buNone/>
            </a:pPr>
            <a:endParaRPr lang="en-GB" sz="29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451" y="2398446"/>
            <a:ext cx="1788223" cy="1824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9338" y="4863599"/>
            <a:ext cx="2414225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991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FFC000"/>
                </a:solidFill>
              </a:rPr>
              <a:t>Food and Drink </a:t>
            </a:r>
            <a:endParaRPr lang="en-GB" sz="6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71420"/>
            <a:ext cx="8363149" cy="38807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 smtClean="0"/>
              <a:t>You need to order school </a:t>
            </a:r>
            <a:r>
              <a:rPr lang="en-GB" sz="2800" dirty="0"/>
              <a:t>dinners </a:t>
            </a:r>
            <a:r>
              <a:rPr lang="en-GB" sz="2800" dirty="0" smtClean="0"/>
              <a:t>online via </a:t>
            </a:r>
            <a:r>
              <a:rPr lang="en-GB" sz="2800" dirty="0" err="1" smtClean="0"/>
              <a:t>Scopay</a:t>
            </a:r>
            <a:r>
              <a:rPr lang="en-GB" sz="2800" dirty="0"/>
              <a:t> </a:t>
            </a:r>
            <a:r>
              <a:rPr lang="en-GB" sz="2800" dirty="0" smtClean="0"/>
              <a:t>before 8:30am. The office can help you set this up. Children will no longer need to order dinners from school.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There are 3</a:t>
            </a:r>
            <a:r>
              <a:rPr lang="en-GB" sz="2800" dirty="0" smtClean="0"/>
              <a:t> options; red, green and jacket potato.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The government scheme does not fund junior school meals so you will need to pay </a:t>
            </a:r>
            <a:r>
              <a:rPr lang="en-GB" sz="2800" dirty="0" smtClean="0"/>
              <a:t>£3.20 </a:t>
            </a:r>
            <a:r>
              <a:rPr lang="en-GB" sz="2800" dirty="0"/>
              <a:t>per meal. </a:t>
            </a:r>
          </a:p>
          <a:p>
            <a:pPr marL="0" indent="0">
              <a:buNone/>
            </a:pPr>
            <a:r>
              <a:rPr lang="en-GB" sz="2800" dirty="0"/>
              <a:t>Children are encouraged to bring a healthy snack to eat at playtime and a water bottle (with their name on!) </a:t>
            </a:r>
            <a:r>
              <a:rPr lang="en-GB" sz="2800" dirty="0" smtClean="0"/>
              <a:t>The junior school does not provide free snacks.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Please inform the school if your child has any dietary needs.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We are a nut free school.</a:t>
            </a:r>
            <a:endParaRPr lang="en-GB" sz="2800" dirty="0"/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9660" y="375315"/>
            <a:ext cx="2091109" cy="13961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6014" y="3585263"/>
            <a:ext cx="2011854" cy="1383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6000" y="5307893"/>
            <a:ext cx="2097206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860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573</TotalTime>
  <Words>906</Words>
  <Application>Microsoft Office PowerPoint</Application>
  <PresentationFormat>Widescreen</PresentationFormat>
  <Paragraphs>108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 3</vt:lpstr>
      <vt:lpstr>Facet</vt:lpstr>
      <vt:lpstr>Welcome to Kings Furlong Junior School </vt:lpstr>
      <vt:lpstr>PowerPoint Presentation</vt:lpstr>
      <vt:lpstr>What role do you play?</vt:lpstr>
      <vt:lpstr>PowerPoint Presentation</vt:lpstr>
      <vt:lpstr>Where do we start? Communication is key!</vt:lpstr>
      <vt:lpstr>Learning Behaviours </vt:lpstr>
      <vt:lpstr>PowerPoint Presentation</vt:lpstr>
      <vt:lpstr>PowerPoint Presentation</vt:lpstr>
      <vt:lpstr>PowerPoint Presentation</vt:lpstr>
      <vt:lpstr>PowerPoint Presentation</vt:lpstr>
      <vt:lpstr>Logistics…When and Where? </vt:lpstr>
      <vt:lpstr>Uniform  Where possible children are expected to wear a jumper or cardigan that displays the school logo. If this is not possible, a plain blue jumper/cardigan is acceptable Fleeces are the only optional branded items    </vt:lpstr>
      <vt:lpstr>Sports Kit</vt:lpstr>
      <vt:lpstr>Food and Drink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lbrown</dc:creator>
  <cp:lastModifiedBy>awestaway</cp:lastModifiedBy>
  <cp:revision>44</cp:revision>
  <cp:lastPrinted>2025-06-04T13:18:57Z</cp:lastPrinted>
  <dcterms:created xsi:type="dcterms:W3CDTF">2019-02-07T14:16:59Z</dcterms:created>
  <dcterms:modified xsi:type="dcterms:W3CDTF">2025-06-12T08:25:07Z</dcterms:modified>
</cp:coreProperties>
</file>