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83" r:id="rId5"/>
    <p:sldId id="276" r:id="rId6"/>
    <p:sldId id="260" r:id="rId7"/>
    <p:sldId id="280" r:id="rId8"/>
    <p:sldId id="261" r:id="rId9"/>
    <p:sldId id="282" r:id="rId10"/>
    <p:sldId id="277" r:id="rId11"/>
    <p:sldId id="262" r:id="rId12"/>
    <p:sldId id="263" r:id="rId13"/>
    <p:sldId id="278" r:id="rId14"/>
    <p:sldId id="264" r:id="rId15"/>
    <p:sldId id="279" r:id="rId16"/>
    <p:sldId id="265" r:id="rId17"/>
    <p:sldId id="266"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4" d="100"/>
          <a:sy n="84" d="100"/>
        </p:scale>
        <p:origin x="658"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9/9/2025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to Nightingale 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021146" cy="1320800"/>
          </a:xfrm>
        </p:spPr>
        <p:txBody>
          <a:bodyPr>
            <a:normAutofit fontScale="90000"/>
          </a:bodyPr>
          <a:lstStyle/>
          <a:p>
            <a:r>
              <a:rPr lang="en-GB" dirty="0">
                <a:solidFill>
                  <a:srgbClr val="FFC000"/>
                </a:solidFill>
              </a:rPr>
              <a:t>I am Miss Workman.</a:t>
            </a:r>
            <a:br>
              <a:rPr lang="en-GB" dirty="0">
                <a:solidFill>
                  <a:srgbClr val="FFC000"/>
                </a:solidFill>
              </a:rPr>
            </a:br>
            <a:br>
              <a:rPr lang="en-GB" dirty="0">
                <a:solidFill>
                  <a:srgbClr val="FFC000"/>
                </a:solidFill>
              </a:rPr>
            </a:br>
            <a:r>
              <a:rPr lang="en-GB" dirty="0">
                <a:solidFill>
                  <a:srgbClr val="FFC000"/>
                </a:solidFill>
              </a:rPr>
              <a:t>We are supported in Year 4 by Ms Rose and Mrs. Knight.</a:t>
            </a:r>
            <a:br>
              <a:rPr lang="en-GB" dirty="0">
                <a:solidFill>
                  <a:srgbClr val="FFC000"/>
                </a:solidFill>
              </a:rPr>
            </a:br>
            <a:br>
              <a:rPr lang="en-GB" dirty="0">
                <a:solidFill>
                  <a:srgbClr val="FFC000"/>
                </a:solidFill>
              </a:rPr>
            </a:br>
            <a:endParaRPr lang="en-GB" dirty="0">
              <a:solidFill>
                <a:srgbClr val="FFC000"/>
              </a:solidFill>
            </a:endParaRPr>
          </a:p>
        </p:txBody>
      </p:sp>
      <p:sp>
        <p:nvSpPr>
          <p:cNvPr id="3" name="Content Placeholder 2"/>
          <p:cNvSpPr>
            <a:spLocks noGrp="1"/>
          </p:cNvSpPr>
          <p:nvPr>
            <p:ph idx="1"/>
          </p:nvPr>
        </p:nvSpPr>
        <p:spPr>
          <a:xfrm>
            <a:off x="677334" y="2746198"/>
            <a:ext cx="8596668" cy="3880773"/>
          </a:xfrm>
        </p:spPr>
        <p:txBody>
          <a:bodyPr/>
          <a:lstStyle/>
          <a:p>
            <a:r>
              <a:rPr lang="en-GB" sz="3600" dirty="0"/>
              <a:t>16 years of teaching</a:t>
            </a:r>
          </a:p>
          <a:p>
            <a:r>
              <a:rPr lang="en-GB" sz="3600" dirty="0"/>
              <a:t>5</a:t>
            </a:r>
            <a:r>
              <a:rPr lang="en-GB" sz="3600" baseline="30000" dirty="0"/>
              <a:t>th</a:t>
            </a:r>
            <a:r>
              <a:rPr lang="en-GB" sz="3600" dirty="0"/>
              <a:t> year at Kings Furlong</a:t>
            </a:r>
          </a:p>
          <a:p>
            <a:r>
              <a:rPr lang="en-GB" sz="3600" dirty="0"/>
              <a:t>2 year old daughter called Isla</a:t>
            </a:r>
          </a:p>
          <a:p>
            <a:r>
              <a:rPr lang="en-GB" sz="3600" dirty="0"/>
              <a:t>I love to read, travel, visit friends</a:t>
            </a:r>
          </a:p>
          <a:p>
            <a:pPr marL="0" indent="0">
              <a:buNone/>
            </a:pPr>
            <a:endParaRPr lang="en-GB" sz="3600"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3325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5197ED-4674-48FE-A04E-093CD570543D}"/>
              </a:ext>
            </a:extLst>
          </p:cNvPr>
          <p:cNvSpPr/>
          <p:nvPr/>
        </p:nvSpPr>
        <p:spPr>
          <a:xfrm>
            <a:off x="413106" y="316732"/>
            <a:ext cx="3356112"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Team Work</a:t>
            </a:r>
          </a:p>
        </p:txBody>
      </p:sp>
      <p:sp>
        <p:nvSpPr>
          <p:cNvPr id="5" name="Rectangle 4">
            <a:extLst>
              <a:ext uri="{FF2B5EF4-FFF2-40B4-BE49-F238E27FC236}">
                <a16:creationId xmlns:a16="http://schemas.microsoft.com/office/drawing/2014/main" id="{97D6F1DD-0A27-4226-B219-8492E516DC24}"/>
              </a:ext>
            </a:extLst>
          </p:cNvPr>
          <p:cNvSpPr/>
          <p:nvPr/>
        </p:nvSpPr>
        <p:spPr>
          <a:xfrm>
            <a:off x="7626603" y="316732"/>
            <a:ext cx="339746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Risk Taking </a:t>
            </a:r>
          </a:p>
        </p:txBody>
      </p:sp>
      <p:sp>
        <p:nvSpPr>
          <p:cNvPr id="6" name="Rectangle 5">
            <a:extLst>
              <a:ext uri="{FF2B5EF4-FFF2-40B4-BE49-F238E27FC236}">
                <a16:creationId xmlns:a16="http://schemas.microsoft.com/office/drawing/2014/main" id="{0F07BC4E-4F0E-44C1-B885-624AB6D522D7}"/>
              </a:ext>
            </a:extLst>
          </p:cNvPr>
          <p:cNvSpPr/>
          <p:nvPr/>
        </p:nvSpPr>
        <p:spPr>
          <a:xfrm>
            <a:off x="891634" y="1890889"/>
            <a:ext cx="23990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Respect</a:t>
            </a:r>
          </a:p>
        </p:txBody>
      </p:sp>
      <p:sp>
        <p:nvSpPr>
          <p:cNvPr id="7" name="Rectangle 6">
            <a:extLst>
              <a:ext uri="{FF2B5EF4-FFF2-40B4-BE49-F238E27FC236}">
                <a16:creationId xmlns:a16="http://schemas.microsoft.com/office/drawing/2014/main" id="{B559AC0B-5D96-4C77-B041-800EEB3A3335}"/>
              </a:ext>
            </a:extLst>
          </p:cNvPr>
          <p:cNvSpPr/>
          <p:nvPr/>
        </p:nvSpPr>
        <p:spPr>
          <a:xfrm>
            <a:off x="7831659" y="1890889"/>
            <a:ext cx="2987356"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Resilience</a:t>
            </a:r>
          </a:p>
        </p:txBody>
      </p:sp>
      <p:sp>
        <p:nvSpPr>
          <p:cNvPr id="8" name="Rectangle 7">
            <a:extLst>
              <a:ext uri="{FF2B5EF4-FFF2-40B4-BE49-F238E27FC236}">
                <a16:creationId xmlns:a16="http://schemas.microsoft.com/office/drawing/2014/main" id="{79CA62C7-9EC1-4BC7-9AED-86D97CC50DAA}"/>
              </a:ext>
            </a:extLst>
          </p:cNvPr>
          <p:cNvSpPr/>
          <p:nvPr/>
        </p:nvSpPr>
        <p:spPr>
          <a:xfrm>
            <a:off x="582895" y="3279851"/>
            <a:ext cx="301653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Reflection</a:t>
            </a:r>
          </a:p>
        </p:txBody>
      </p:sp>
      <p:sp>
        <p:nvSpPr>
          <p:cNvPr id="9" name="Rectangle 8">
            <a:extLst>
              <a:ext uri="{FF2B5EF4-FFF2-40B4-BE49-F238E27FC236}">
                <a16:creationId xmlns:a16="http://schemas.microsoft.com/office/drawing/2014/main" id="{262E0869-FC30-4AEF-A885-BF91B3A1C8E0}"/>
              </a:ext>
            </a:extLst>
          </p:cNvPr>
          <p:cNvSpPr/>
          <p:nvPr/>
        </p:nvSpPr>
        <p:spPr>
          <a:xfrm>
            <a:off x="7995485" y="3279851"/>
            <a:ext cx="265970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Curiosity</a:t>
            </a:r>
          </a:p>
        </p:txBody>
      </p:sp>
      <p:sp>
        <p:nvSpPr>
          <p:cNvPr id="10" name="Rectangle 9">
            <a:extLst>
              <a:ext uri="{FF2B5EF4-FFF2-40B4-BE49-F238E27FC236}">
                <a16:creationId xmlns:a16="http://schemas.microsoft.com/office/drawing/2014/main" id="{C90D5AE4-71D6-454F-8015-E98C0E24A54D}"/>
              </a:ext>
            </a:extLst>
          </p:cNvPr>
          <p:cNvSpPr/>
          <p:nvPr/>
        </p:nvSpPr>
        <p:spPr>
          <a:xfrm>
            <a:off x="658459" y="4854008"/>
            <a:ext cx="2865401"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Creativity</a:t>
            </a:r>
          </a:p>
        </p:txBody>
      </p:sp>
      <p:sp>
        <p:nvSpPr>
          <p:cNvPr id="11" name="Rectangle 10">
            <a:extLst>
              <a:ext uri="{FF2B5EF4-FFF2-40B4-BE49-F238E27FC236}">
                <a16:creationId xmlns:a16="http://schemas.microsoft.com/office/drawing/2014/main" id="{962A0246-49BF-4E49-BEF8-8251100A5AEF}"/>
              </a:ext>
            </a:extLst>
          </p:cNvPr>
          <p:cNvSpPr/>
          <p:nvPr/>
        </p:nvSpPr>
        <p:spPr>
          <a:xfrm>
            <a:off x="7288239" y="4854008"/>
            <a:ext cx="407419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Responsibility</a:t>
            </a:r>
          </a:p>
        </p:txBody>
      </p:sp>
      <p:sp>
        <p:nvSpPr>
          <p:cNvPr id="12" name="Flowchart: Alternate Process 11">
            <a:extLst>
              <a:ext uri="{FF2B5EF4-FFF2-40B4-BE49-F238E27FC236}">
                <a16:creationId xmlns:a16="http://schemas.microsoft.com/office/drawing/2014/main" id="{1F069462-069B-4738-8D6E-AEC48C65C3D3}"/>
              </a:ext>
            </a:extLst>
          </p:cNvPr>
          <p:cNvSpPr/>
          <p:nvPr/>
        </p:nvSpPr>
        <p:spPr>
          <a:xfrm>
            <a:off x="3829363" y="1885708"/>
            <a:ext cx="3857385" cy="2490128"/>
          </a:xfrm>
          <a:prstGeom prst="flowChartAlternateProcess">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63EED8CE-A59D-4BC6-9287-6F8FC0285BCE}"/>
              </a:ext>
            </a:extLst>
          </p:cNvPr>
          <p:cNvSpPr/>
          <p:nvPr/>
        </p:nvSpPr>
        <p:spPr>
          <a:xfrm>
            <a:off x="4443118" y="2508426"/>
            <a:ext cx="2509597" cy="1077218"/>
          </a:xfrm>
          <a:prstGeom prst="rect">
            <a:avLst/>
          </a:prstGeom>
          <a:noFill/>
        </p:spPr>
        <p:txBody>
          <a:bodyPr wrap="none" lIns="91440" tIns="45720" rIns="91440" bIns="45720">
            <a:spAutoFit/>
          </a:bodyPr>
          <a:lstStyle/>
          <a:p>
            <a:pPr algn="ctr"/>
            <a:r>
              <a:rPr lang="en-US" sz="3200" b="0" cap="none" spc="0" dirty="0">
                <a:ln w="0"/>
                <a:solidFill>
                  <a:schemeClr val="bg1"/>
                </a:solidFill>
                <a:effectLst>
                  <a:outerShdw blurRad="38100" dist="19050" dir="2700000" algn="tl" rotWithShape="0">
                    <a:schemeClr val="dk1">
                      <a:alpha val="40000"/>
                    </a:schemeClr>
                  </a:outerShdw>
                </a:effectLst>
              </a:rPr>
              <a:t>KFJS Learning </a:t>
            </a:r>
          </a:p>
          <a:p>
            <a:pPr algn="ctr"/>
            <a:r>
              <a:rPr lang="en-US" sz="3200" b="0" cap="none" spc="0" dirty="0" err="1">
                <a:ln w="0"/>
                <a:solidFill>
                  <a:schemeClr val="bg1"/>
                </a:solidFill>
                <a:effectLst>
                  <a:outerShdw blurRad="38100" dist="19050" dir="2700000" algn="tl" rotWithShape="0">
                    <a:schemeClr val="dk1">
                      <a:alpha val="40000"/>
                    </a:schemeClr>
                  </a:outerShdw>
                </a:effectLst>
              </a:rPr>
              <a:t>Behaviours</a:t>
            </a:r>
            <a:endParaRPr lang="en-US" sz="5400" b="0" cap="none" spc="0" dirty="0">
              <a:ln w="0"/>
              <a:solidFill>
                <a:schemeClr val="bg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97454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4</a:t>
            </a:r>
          </a:p>
        </p:txBody>
      </p:sp>
      <p:sp>
        <p:nvSpPr>
          <p:cNvPr id="3" name="Content Placeholder 2"/>
          <p:cNvSpPr>
            <a:spLocks noGrp="1"/>
          </p:cNvSpPr>
          <p:nvPr>
            <p:ph idx="1"/>
          </p:nvPr>
        </p:nvSpPr>
        <p:spPr>
          <a:xfrm>
            <a:off x="677333" y="1392866"/>
            <a:ext cx="8934499" cy="4880344"/>
          </a:xfrm>
        </p:spPr>
        <p:txBody>
          <a:bodyPr>
            <a:normAutofit/>
          </a:bodyPr>
          <a:lstStyle/>
          <a:p>
            <a:r>
              <a:rPr lang="en-GB" dirty="0"/>
              <a:t>Reading and Writing</a:t>
            </a:r>
          </a:p>
          <a:p>
            <a:r>
              <a:rPr lang="en-GB" dirty="0"/>
              <a:t>We explore a variety of genres including The Snow Queen, </a:t>
            </a:r>
            <a:r>
              <a:rPr lang="en-GB" dirty="0" err="1"/>
              <a:t>Stig</a:t>
            </a:r>
            <a:r>
              <a:rPr lang="en-GB" dirty="0"/>
              <a:t> of the Dump, information reports and recounting the Christmas story.</a:t>
            </a:r>
          </a:p>
          <a:p>
            <a:pPr marL="0" indent="0">
              <a:buNone/>
            </a:pPr>
            <a:endParaRPr lang="en-GB" dirty="0"/>
          </a:p>
          <a:p>
            <a:r>
              <a:rPr lang="en-GB" dirty="0"/>
              <a:t>Maths</a:t>
            </a:r>
          </a:p>
          <a:p>
            <a:r>
              <a:rPr lang="en-GB" dirty="0"/>
              <a:t>We follow on from the methods taught in Year 3 for all four operations. Our major focus is the times tables.  Every child is expected to know all of these </a:t>
            </a:r>
            <a:r>
              <a:rPr lang="en-GB" dirty="0" err="1"/>
              <a:t>upto</a:t>
            </a:r>
            <a:r>
              <a:rPr lang="en-GB" dirty="0"/>
              <a:t> 12 x 12 by the end of Year 4 and we have a statutory time tables test in June.</a:t>
            </a:r>
          </a:p>
          <a:p>
            <a:endParaRPr lang="en-GB" dirty="0"/>
          </a:p>
          <a:p>
            <a:r>
              <a:rPr lang="en-GB" dirty="0"/>
              <a:t>Projects</a:t>
            </a:r>
          </a:p>
          <a:p>
            <a:r>
              <a:rPr lang="en-GB" dirty="0"/>
              <a:t>We will be starting with exploring the states of matter before moving into design and technology and our Christmas Production. In terms 2 and 3 we will learn about the Ancient Egyptians, volcanoes and earthquakes, the history of Basingstoke and a science project called ‘All Creatures Great and Small.’</a:t>
            </a:r>
          </a:p>
        </p:txBody>
      </p:sp>
    </p:spTree>
    <p:extLst>
      <p:ext uri="{BB962C8B-B14F-4D97-AF65-F5344CB8AC3E}">
        <p14:creationId xmlns:p14="http://schemas.microsoft.com/office/powerpoint/2010/main" val="2584145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All children are expected to read at home at least four times a week.  </a:t>
            </a:r>
          </a:p>
          <a:p>
            <a:r>
              <a:rPr lang="en-GB" sz="3600" dirty="0"/>
              <a:t>Reading logs need to be signed by an adult.  </a:t>
            </a:r>
          </a:p>
          <a:p>
            <a:r>
              <a:rPr lang="en-GB" sz="3600" dirty="0"/>
              <a:t>Children who read at home, do better in their SATs and are most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Children visit our library regularly because we want the children to read a wide variety of books. </a:t>
            </a:r>
          </a:p>
          <a:p>
            <a:r>
              <a:rPr lang="en-GB" sz="3600" dirty="0"/>
              <a:t>SORA is a great, and free, way of exploring new authors – children already have login details in their home reading books.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Home learning</a:t>
            </a:r>
          </a:p>
        </p:txBody>
      </p:sp>
      <p:sp>
        <p:nvSpPr>
          <p:cNvPr id="3" name="Content Placeholder 2"/>
          <p:cNvSpPr>
            <a:spLocks noGrp="1"/>
          </p:cNvSpPr>
          <p:nvPr>
            <p:ph idx="1"/>
          </p:nvPr>
        </p:nvSpPr>
        <p:spPr>
          <a:xfrm>
            <a:off x="677334" y="1405677"/>
            <a:ext cx="8923866" cy="4761207"/>
          </a:xfrm>
        </p:spPr>
        <p:txBody>
          <a:bodyPr>
            <a:noAutofit/>
          </a:bodyPr>
          <a:lstStyle/>
          <a:p>
            <a:r>
              <a:rPr lang="en-GB" sz="2400" dirty="0"/>
              <a:t>We expect every child to use TTRS at least once a week. This supports their crucial learning of the times tables.</a:t>
            </a:r>
          </a:p>
          <a:p>
            <a:r>
              <a:rPr lang="en-GB" sz="2400" dirty="0"/>
              <a:t>We also send home spelling keyword overviews for you to help your child to learn the statutory ‘orange words’ (or red) set by the DfE.</a:t>
            </a:r>
          </a:p>
          <a:p>
            <a:r>
              <a:rPr lang="en-GB" sz="2400" dirty="0"/>
              <a:t>Our half-termly newsletter will outline the spelling rules and patterns that groups will explore each half term with examples for you to use and expand on.  </a:t>
            </a:r>
          </a:p>
          <a:p>
            <a:r>
              <a:rPr lang="en-GB" sz="2400" dirty="0"/>
              <a:t>We will also send home one task for each project such as exploring the Ancient Egyptians.</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21991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908493"/>
            <a:ext cx="8596668" cy="4907516"/>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a:p>
            <a:pPr marL="0" indent="0">
              <a:buNone/>
            </a:pPr>
            <a:endParaRPr lang="en-GB" sz="2200" dirty="0"/>
          </a:p>
        </p:txBody>
      </p:sp>
    </p:spTree>
    <p:extLst>
      <p:ext uri="{BB962C8B-B14F-4D97-AF65-F5344CB8AC3E}">
        <p14:creationId xmlns:p14="http://schemas.microsoft.com/office/powerpoint/2010/main" val="4169433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484954" cy="5946546"/>
          </a:xfrm>
        </p:spPr>
        <p:txBody>
          <a:bodyPr>
            <a:normAutofit fontScale="90000"/>
          </a:bodyPr>
          <a:lstStyle/>
          <a:p>
            <a:r>
              <a:rPr lang="en-GB" dirty="0">
                <a:solidFill>
                  <a:srgbClr val="FFC000"/>
                </a:solidFill>
              </a:rPr>
              <a:t>Activities in Year 4 this year</a:t>
            </a:r>
            <a:br>
              <a:rPr lang="en-GB" dirty="0">
                <a:solidFill>
                  <a:srgbClr val="FFC000"/>
                </a:solidFill>
              </a:rPr>
            </a:br>
            <a:br>
              <a:rPr lang="en-GB" dirty="0">
                <a:solidFill>
                  <a:srgbClr val="FFC000"/>
                </a:solidFill>
              </a:rPr>
            </a:br>
            <a:r>
              <a:rPr lang="en-GB" dirty="0"/>
              <a:t>Discovery Centre 20</a:t>
            </a:r>
            <a:r>
              <a:rPr lang="en-GB" baseline="30000" dirty="0"/>
              <a:t>th</a:t>
            </a:r>
            <a:r>
              <a:rPr lang="en-GB" dirty="0"/>
              <a:t> October</a:t>
            </a:r>
            <a:br>
              <a:rPr lang="en-GB" dirty="0"/>
            </a:br>
            <a:r>
              <a:rPr lang="en-GB" dirty="0"/>
              <a:t>QMC Science Centre 9</a:t>
            </a:r>
            <a:r>
              <a:rPr lang="en-GB" baseline="30000" dirty="0"/>
              <a:t>th</a:t>
            </a:r>
            <a:r>
              <a:rPr lang="en-GB" dirty="0"/>
              <a:t> October</a:t>
            </a:r>
            <a:br>
              <a:rPr lang="en-GB" dirty="0"/>
            </a:br>
            <a:r>
              <a:rPr lang="en-GB" dirty="0"/>
              <a:t>Christmas Production  for toddlers with parents Tuesday 9</a:t>
            </a:r>
            <a:r>
              <a:rPr lang="en-GB" baseline="30000" dirty="0"/>
              <a:t>th</a:t>
            </a:r>
            <a:r>
              <a:rPr lang="en-GB" dirty="0"/>
              <a:t> December 1.45pm or adults and older siblings on 10</a:t>
            </a:r>
            <a:r>
              <a:rPr lang="en-GB" baseline="30000" dirty="0"/>
              <a:t>th</a:t>
            </a:r>
            <a:r>
              <a:rPr lang="en-GB" dirty="0"/>
              <a:t> December 6.30pm</a:t>
            </a:r>
            <a:br>
              <a:rPr lang="en-GB" dirty="0"/>
            </a:br>
            <a:r>
              <a:rPr lang="en-GB" dirty="0"/>
              <a:t>Ashmolean Museum 12</a:t>
            </a:r>
            <a:r>
              <a:rPr lang="en-GB" baseline="30000" dirty="0"/>
              <a:t>th</a:t>
            </a:r>
            <a:r>
              <a:rPr lang="en-GB" dirty="0"/>
              <a:t> March</a:t>
            </a:r>
            <a:br>
              <a:rPr lang="en-GB" dirty="0"/>
            </a:br>
            <a:r>
              <a:rPr lang="en-GB" dirty="0"/>
              <a:t>St Michael’s Church April</a:t>
            </a:r>
            <a:br>
              <a:rPr lang="en-GB" dirty="0"/>
            </a:br>
            <a:r>
              <a:rPr lang="en-GB" dirty="0"/>
              <a:t>Walk around Basingstoke town centre July</a:t>
            </a:r>
            <a:br>
              <a:rPr lang="en-GB" dirty="0"/>
            </a:br>
            <a:r>
              <a:rPr lang="en-GB" dirty="0"/>
              <a:t>Please ask the office to get a DBS check to help on school  trips!</a:t>
            </a:r>
            <a:br>
              <a:rPr lang="en-GB" dirty="0"/>
            </a:br>
            <a:endParaRPr lang="en-GB" dirty="0">
              <a:solidFill>
                <a:srgbClr val="FFC000"/>
              </a:solidFill>
            </a:endParaRPr>
          </a:p>
        </p:txBody>
      </p:sp>
      <p:sp>
        <p:nvSpPr>
          <p:cNvPr id="3" name="Content Placeholder 2"/>
          <p:cNvSpPr>
            <a:spLocks noGrp="1"/>
          </p:cNvSpPr>
          <p:nvPr>
            <p:ph idx="1"/>
          </p:nvPr>
        </p:nvSpPr>
        <p:spPr>
          <a:xfrm>
            <a:off x="677334" y="1607696"/>
            <a:ext cx="8596668" cy="3880773"/>
          </a:xfrm>
        </p:spPr>
        <p:txBody>
          <a:bodyPr>
            <a:normAutofit/>
          </a:bodyPr>
          <a:lstStyle/>
          <a:p>
            <a:pPr marL="0" indent="0">
              <a:buNone/>
            </a:pPr>
            <a:endParaRPr lang="en-GB"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925205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C000"/>
                </a:solidFill>
              </a:rPr>
              <a:t>Events for you to join</a:t>
            </a:r>
            <a:br>
              <a:rPr lang="en-GB" dirty="0">
                <a:solidFill>
                  <a:srgbClr val="FFC000"/>
                </a:solidFill>
              </a:rPr>
            </a:br>
            <a:br>
              <a:rPr lang="en-GB" dirty="0">
                <a:solidFill>
                  <a:srgbClr val="FFC000"/>
                </a:solidFill>
              </a:rPr>
            </a:br>
            <a:br>
              <a:rPr lang="en-GB" dirty="0">
                <a:solidFill>
                  <a:srgbClr val="FFC000"/>
                </a:solidFill>
              </a:rPr>
            </a:br>
            <a:endParaRPr lang="en-GB" dirty="0">
              <a:solidFill>
                <a:srgbClr val="FFC000"/>
              </a:solidFill>
            </a:endParaRPr>
          </a:p>
        </p:txBody>
      </p:sp>
      <p:sp>
        <p:nvSpPr>
          <p:cNvPr id="3" name="Content Placeholder 2"/>
          <p:cNvSpPr>
            <a:spLocks noGrp="1"/>
          </p:cNvSpPr>
          <p:nvPr>
            <p:ph idx="1"/>
          </p:nvPr>
        </p:nvSpPr>
        <p:spPr/>
        <p:txBody>
          <a:bodyPr/>
          <a:lstStyle/>
          <a:p>
            <a:r>
              <a:rPr lang="en-GB" dirty="0"/>
              <a:t>Year 4 Science Fair – Tuesday 21</a:t>
            </a:r>
            <a:r>
              <a:rPr lang="en-GB" baseline="30000" dirty="0"/>
              <a:t>st</a:t>
            </a:r>
            <a:r>
              <a:rPr lang="en-GB" dirty="0"/>
              <a:t> October 2.40pm</a:t>
            </a:r>
          </a:p>
          <a:p>
            <a:r>
              <a:rPr lang="en-GB" dirty="0"/>
              <a:t>Parents Evening 21</a:t>
            </a:r>
            <a:r>
              <a:rPr lang="en-GB" baseline="30000" dirty="0"/>
              <a:t>st</a:t>
            </a:r>
            <a:r>
              <a:rPr lang="en-GB" dirty="0"/>
              <a:t> and 23</a:t>
            </a:r>
            <a:r>
              <a:rPr lang="en-GB" baseline="30000" dirty="0"/>
              <a:t>rd</a:t>
            </a:r>
            <a:r>
              <a:rPr lang="en-GB" dirty="0"/>
              <a:t> October</a:t>
            </a:r>
          </a:p>
          <a:p>
            <a:endParaRPr lang="en-GB" dirty="0"/>
          </a:p>
          <a:p>
            <a:r>
              <a:rPr lang="en-GB" dirty="0"/>
              <a:t>Parents Evening 10</a:t>
            </a:r>
            <a:r>
              <a:rPr lang="en-GB" baseline="30000" dirty="0"/>
              <a:t>th</a:t>
            </a:r>
            <a:r>
              <a:rPr lang="en-GB" dirty="0"/>
              <a:t> and 12</a:t>
            </a:r>
            <a:r>
              <a:rPr lang="en-GB" baseline="30000" dirty="0"/>
              <a:t>th</a:t>
            </a:r>
            <a:r>
              <a:rPr lang="en-GB" dirty="0"/>
              <a:t> February</a:t>
            </a:r>
          </a:p>
          <a:p>
            <a:endParaRPr lang="en-GB" dirty="0"/>
          </a:p>
          <a:p>
            <a:r>
              <a:rPr lang="en-GB" dirty="0"/>
              <a:t>Sports morning  Friday 22</a:t>
            </a:r>
            <a:r>
              <a:rPr lang="en-GB" baseline="30000" dirty="0"/>
              <a:t>nd</a:t>
            </a:r>
            <a:r>
              <a:rPr lang="en-GB" dirty="0"/>
              <a:t> May</a:t>
            </a:r>
          </a:p>
          <a:p>
            <a:endParaRPr lang="en-GB" dirty="0"/>
          </a:p>
          <a:p>
            <a:r>
              <a:rPr lang="en-GB" dirty="0"/>
              <a:t>Mental Health Week workshop Wednesday 3</a:t>
            </a:r>
            <a:r>
              <a:rPr lang="en-GB" baseline="30000" dirty="0"/>
              <a:t>rd</a:t>
            </a:r>
            <a:r>
              <a:rPr lang="en-GB" dirty="0"/>
              <a:t> June 2.30pm</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459586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ribbons/bows or ‘</a:t>
            </a:r>
            <a:r>
              <a:rPr lang="en-US" dirty="0" err="1"/>
              <a:t>scrunchies</a:t>
            </a:r>
            <a:r>
              <a:rPr lang="en-US" dirty="0"/>
              <a:t>’ should be plain and either blue or black and of a sensible size. </a:t>
            </a:r>
          </a:p>
          <a:p>
            <a:r>
              <a:rPr lang="en-US" dirty="0"/>
              <a:t>The only jewellery that children are permitted to wear to school is stud ear-rings and small items of religious significance. Hooped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a:p>
            <a:endParaRPr lang="en-GB" dirty="0"/>
          </a:p>
          <a:p>
            <a:r>
              <a:rPr lang="en-GB" dirty="0"/>
              <a:t>Year 4 PE days are Tuesday and Friday.</a:t>
            </a:r>
          </a:p>
        </p:txBody>
      </p:sp>
    </p:spTree>
    <p:extLst>
      <p:ext uri="{BB962C8B-B14F-4D97-AF65-F5344CB8AC3E}">
        <p14:creationId xmlns:p14="http://schemas.microsoft.com/office/powerpoint/2010/main" val="4023242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470633"/>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a:xfrm>
            <a:off x="677334" y="1488613"/>
            <a:ext cx="8596668" cy="3880773"/>
          </a:xfrm>
        </p:spPr>
        <p:txBody>
          <a:bodyPr>
            <a:normAutofit lnSpcReduction="10000"/>
          </a:bodyPr>
          <a:lstStyle/>
          <a:p>
            <a:r>
              <a:rPr lang="en-GB" dirty="0"/>
              <a:t>All children have a yellow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Year group termly newsletter provides you with all relevant information for the half term ahead.  This will come to you via email at the start of each half term.</a:t>
            </a:r>
          </a:p>
          <a:p>
            <a:r>
              <a:rPr lang="en-GB" dirty="0"/>
              <a:t>We may contact you if your child has landed on red (on the behaviour system) to discuss how we can provide further support.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252</TotalTime>
  <Words>1376</Words>
  <Application>Microsoft Office PowerPoint</Application>
  <PresentationFormat>Widescreen</PresentationFormat>
  <Paragraphs>108</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Wingdings 3</vt:lpstr>
      <vt:lpstr>Facet</vt:lpstr>
      <vt:lpstr>Meet the Teacher</vt:lpstr>
      <vt:lpstr>I am Miss Workman.  We are supported in Year 4 by Ms Rose and Mrs. Knight.  </vt:lpstr>
      <vt:lpstr>PowerPoint Presentation</vt:lpstr>
      <vt:lpstr>PowerPoint Presentation</vt:lpstr>
      <vt:lpstr>Learning in Year 4</vt:lpstr>
      <vt:lpstr>Reading – a love of reading is the most effective way to raise attainment.</vt:lpstr>
      <vt:lpstr>Reading – a love of reading is the most effective way to raise attainment.</vt:lpstr>
      <vt:lpstr>Home learning</vt:lpstr>
      <vt:lpstr>Thrive</vt:lpstr>
      <vt:lpstr>Thrive</vt:lpstr>
      <vt:lpstr>Activities in Year 4 this year  Discovery Centre 20th October QMC Science Centre 9th October Christmas Production  for toddlers with parents Tuesday 9th December 1.45pm or adults and older siblings on 10th December 6.30pm Ashmolean Museum 12th March St Michael’s Church April Walk around Basingstoke town centre July Please ask the office to get a DBS check to help on school  trips! </vt:lpstr>
      <vt:lpstr>Events for you to join   </vt:lpstr>
      <vt:lpstr>School uniform and PE kit </vt:lpstr>
      <vt:lpstr>Social media</vt:lpstr>
      <vt:lpstr>Attendance and Lateness </vt:lpstr>
      <vt:lpstr>Communication</vt:lpstr>
      <vt:lpstr>Check out our website!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Jessica Workman</cp:lastModifiedBy>
  <cp:revision>44</cp:revision>
  <cp:lastPrinted>2025-09-09T15:17:53Z</cp:lastPrinted>
  <dcterms:created xsi:type="dcterms:W3CDTF">2019-02-07T14:16:59Z</dcterms:created>
  <dcterms:modified xsi:type="dcterms:W3CDTF">2025-09-09T15:18:04Z</dcterms:modified>
</cp:coreProperties>
</file>