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1"/>
  </p:notesMasterIdLst>
  <p:sldIdLst>
    <p:sldId id="258" r:id="rId2"/>
    <p:sldId id="287" r:id="rId3"/>
    <p:sldId id="288" r:id="rId4"/>
    <p:sldId id="260" r:id="rId5"/>
    <p:sldId id="257" r:id="rId6"/>
    <p:sldId id="278" r:id="rId7"/>
    <p:sldId id="279" r:id="rId8"/>
    <p:sldId id="261" r:id="rId9"/>
    <p:sldId id="281" r:id="rId10"/>
    <p:sldId id="282" r:id="rId11"/>
    <p:sldId id="262" r:id="rId12"/>
    <p:sldId id="263" r:id="rId13"/>
    <p:sldId id="276" r:id="rId14"/>
    <p:sldId id="286" r:id="rId15"/>
    <p:sldId id="283" r:id="rId16"/>
    <p:sldId id="284" r:id="rId17"/>
    <p:sldId id="285" r:id="rId18"/>
    <p:sldId id="289" r:id="rId19"/>
    <p:sldId id="280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3FF8"/>
    <a:srgbClr val="062AC2"/>
    <a:srgbClr val="072FDB"/>
    <a:srgbClr val="3D61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56F69E-3833-475E-9F7A-DB37973AB0B1}" type="datetimeFigureOut">
              <a:rPr lang="en-GB" smtClean="0"/>
              <a:t>17/06/2025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15D58A-B191-4AD6-9173-0C54114FD2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415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9927" y="4778722"/>
            <a:ext cx="5439410" cy="4652876"/>
          </a:xfrm>
        </p:spPr>
        <p:txBody>
          <a:bodyPr/>
          <a:lstStyle/>
          <a:p>
            <a:r>
              <a:rPr lang="en-GB" smtClean="0"/>
              <a:t>We </a:t>
            </a:r>
            <a:r>
              <a:rPr lang="en-GB" dirty="0" smtClean="0"/>
              <a:t>want to reward children who are getting it right all of the time.</a:t>
            </a:r>
          </a:p>
          <a:p>
            <a:r>
              <a:rPr lang="en-GB" dirty="0" smtClean="0"/>
              <a:t>Some children need some extra support with their behaviour so they might be on a different system. </a:t>
            </a:r>
          </a:p>
          <a:p>
            <a:endParaRPr lang="en-GB" dirty="0"/>
          </a:p>
          <a:p>
            <a:r>
              <a:rPr lang="en-GB" dirty="0" smtClean="0"/>
              <a:t>Now gold behaviour is very special….you need to be outstanding!!!!!</a:t>
            </a:r>
          </a:p>
          <a:p>
            <a:endParaRPr lang="en-GB" dirty="0"/>
          </a:p>
          <a:p>
            <a:r>
              <a:rPr lang="en-GB" dirty="0" smtClean="0"/>
              <a:t>Green behaviour </a:t>
            </a:r>
          </a:p>
          <a:p>
            <a:r>
              <a:rPr lang="en-GB" dirty="0"/>
              <a:t>Follows instructions and listens well during lessons</a:t>
            </a:r>
          </a:p>
          <a:p>
            <a:r>
              <a:rPr lang="en-GB" dirty="0"/>
              <a:t>Organised for lessons and starts activities straight away</a:t>
            </a:r>
          </a:p>
          <a:p>
            <a:r>
              <a:rPr lang="en-GB" dirty="0"/>
              <a:t>Works sensibly with others</a:t>
            </a:r>
          </a:p>
          <a:p>
            <a:r>
              <a:rPr lang="en-GB" dirty="0"/>
              <a:t>Attempts all learning, even if it is a bit tricky</a:t>
            </a:r>
          </a:p>
          <a:p>
            <a:r>
              <a:rPr lang="en-GB" dirty="0"/>
              <a:t>Asks for help if needed</a:t>
            </a:r>
          </a:p>
          <a:p>
            <a:r>
              <a:rPr lang="en-GB" dirty="0"/>
              <a:t>Demonstrates all learning behaviours</a:t>
            </a:r>
          </a:p>
          <a:p>
            <a:r>
              <a:rPr lang="en-GB" dirty="0"/>
              <a:t>Has a positive attitude towards learning and feedback </a:t>
            </a:r>
          </a:p>
          <a:p>
            <a:r>
              <a:rPr lang="en-GB" dirty="0"/>
              <a:t>Demonstrates good </a:t>
            </a:r>
            <a:r>
              <a:rPr lang="en-GB" dirty="0" smtClean="0"/>
              <a:t>manners</a:t>
            </a:r>
          </a:p>
          <a:p>
            <a:endParaRPr lang="en-GB" dirty="0"/>
          </a:p>
          <a:p>
            <a:r>
              <a:rPr lang="en-GB" dirty="0" smtClean="0"/>
              <a:t>Gold </a:t>
            </a:r>
          </a:p>
          <a:p>
            <a:r>
              <a:rPr lang="en-GB" dirty="0"/>
              <a:t>Shows kindness without prompting</a:t>
            </a:r>
          </a:p>
          <a:p>
            <a:r>
              <a:rPr lang="en-GB" dirty="0"/>
              <a:t>Steps up and helps others</a:t>
            </a:r>
          </a:p>
          <a:p>
            <a:r>
              <a:rPr lang="en-GB" dirty="0"/>
              <a:t>Members of staff comment on excellent behaviour </a:t>
            </a:r>
          </a:p>
          <a:p>
            <a:r>
              <a:rPr lang="en-GB" dirty="0"/>
              <a:t>Presented with the KFJS citizen award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40E9BB-4667-4E9B-A531-F774A224F2B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359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2A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7528" y="2331079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C000"/>
                </a:solidFill>
              </a:rPr>
              <a:t>What </a:t>
            </a:r>
            <a:r>
              <a:rPr lang="en-US" dirty="0" smtClean="0">
                <a:solidFill>
                  <a:srgbClr val="FFC000"/>
                </a:solidFill>
              </a:rPr>
              <a:t>do our </a:t>
            </a:r>
            <a:r>
              <a:rPr lang="en-US" dirty="0">
                <a:solidFill>
                  <a:srgbClr val="FFC000"/>
                </a:solidFill>
              </a:rPr>
              <a:t>children </a:t>
            </a:r>
            <a:r>
              <a:rPr lang="en-US" dirty="0" smtClean="0">
                <a:solidFill>
                  <a:srgbClr val="FFC000"/>
                </a:solidFill>
              </a:rPr>
              <a:t>think about reading?</a:t>
            </a:r>
            <a:endParaRPr lang="en-GB" dirty="0">
              <a:solidFill>
                <a:srgbClr val="FFC000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0080000" y="5040000"/>
            <a:ext cx="1815737" cy="1586971"/>
            <a:chOff x="10110651" y="5147732"/>
            <a:chExt cx="1815737" cy="158697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3531" y="5147732"/>
              <a:ext cx="1516146" cy="1516146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110651" y="6426926"/>
              <a:ext cx="181573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www.kingsfurlong.net</a:t>
              </a:r>
              <a:endParaRPr lang="en-GB" sz="1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12" name="Oval Callout 11"/>
          <p:cNvSpPr/>
          <p:nvPr/>
        </p:nvSpPr>
        <p:spPr>
          <a:xfrm>
            <a:off x="103544" y="331652"/>
            <a:ext cx="3350029" cy="1654233"/>
          </a:xfrm>
          <a:prstGeom prst="wedgeEllipseCallout">
            <a:avLst>
              <a:gd name="adj1" fmla="val 39217"/>
              <a:gd name="adj2" fmla="val 59987"/>
            </a:avLst>
          </a:prstGeom>
          <a:solidFill>
            <a:srgbClr val="FFC000"/>
          </a:solidFill>
          <a:ln w="9525" cap="flat" cmpd="sng" algn="ctr">
            <a:solidFill>
              <a:srgbClr val="39CDE7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It’s good for your brain.</a:t>
            </a:r>
          </a:p>
        </p:txBody>
      </p:sp>
      <p:sp>
        <p:nvSpPr>
          <p:cNvPr id="15" name="Oval Callout 14"/>
          <p:cNvSpPr/>
          <p:nvPr/>
        </p:nvSpPr>
        <p:spPr>
          <a:xfrm>
            <a:off x="3807300" y="192014"/>
            <a:ext cx="3625516" cy="1540042"/>
          </a:xfrm>
          <a:prstGeom prst="wedgeEllipseCallout">
            <a:avLst>
              <a:gd name="adj1" fmla="val -1364"/>
              <a:gd name="adj2" fmla="val 93750"/>
            </a:avLst>
          </a:prstGeom>
          <a:solidFill>
            <a:srgbClr val="FFC000"/>
          </a:solidFill>
          <a:ln w="9525" cap="flat" cmpd="sng" algn="ctr">
            <a:solidFill>
              <a:srgbClr val="39CDE7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kern="0" dirty="0" smtClean="0">
                <a:solidFill>
                  <a:prstClr val="black"/>
                </a:solidFill>
                <a:latin typeface="Trebuchet MS" panose="020B0603020202020204"/>
              </a:rPr>
              <a:t>You can learn more vocabulary so you get smarter.</a:t>
            </a:r>
            <a:endParaRPr kumimoji="0" lang="en-GB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6" name="Oval Callout 15"/>
          <p:cNvSpPr/>
          <p:nvPr/>
        </p:nvSpPr>
        <p:spPr>
          <a:xfrm>
            <a:off x="8155516" y="331652"/>
            <a:ext cx="3128211" cy="1860884"/>
          </a:xfrm>
          <a:prstGeom prst="wedgeEllipseCallout">
            <a:avLst>
              <a:gd name="adj1" fmla="val -75784"/>
              <a:gd name="adj2" fmla="val 52312"/>
            </a:avLst>
          </a:prstGeom>
          <a:solidFill>
            <a:srgbClr val="FFC000"/>
          </a:solidFill>
          <a:ln w="9525" cap="flat" cmpd="sng" algn="ctr">
            <a:solidFill>
              <a:srgbClr val="39CDE7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kern="0" dirty="0" smtClean="0">
                <a:solidFill>
                  <a:prstClr val="black"/>
                </a:solidFill>
                <a:latin typeface="Trebuchet MS" panose="020B0603020202020204"/>
              </a:rPr>
              <a:t>It gets me off my phone.  A good book draws me in for hours.</a:t>
            </a:r>
            <a:endParaRPr kumimoji="0" lang="en-GB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7" name="Oval Callout 16"/>
          <p:cNvSpPr/>
          <p:nvPr/>
        </p:nvSpPr>
        <p:spPr>
          <a:xfrm>
            <a:off x="186672" y="3492758"/>
            <a:ext cx="2658315" cy="1701968"/>
          </a:xfrm>
          <a:prstGeom prst="wedgeEllipseCallout">
            <a:avLst>
              <a:gd name="adj1" fmla="val 61864"/>
              <a:gd name="adj2" fmla="val -74960"/>
            </a:avLst>
          </a:prstGeom>
          <a:solidFill>
            <a:srgbClr val="FFC000"/>
          </a:solidFill>
          <a:ln w="9525" cap="flat" cmpd="sng" algn="ctr">
            <a:solidFill>
              <a:srgbClr val="39CDE7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</a:t>
            </a:r>
            <a:r>
              <a:rPr kumimoji="0" lang="en-GB" sz="1800" b="0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like to read non-fiction so I can learn about different things.</a:t>
            </a:r>
            <a:endParaRPr kumimoji="0" lang="en-GB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8" name="Oval Callout 17"/>
          <p:cNvSpPr/>
          <p:nvPr/>
        </p:nvSpPr>
        <p:spPr>
          <a:xfrm>
            <a:off x="3607555" y="4814193"/>
            <a:ext cx="2954665" cy="1299410"/>
          </a:xfrm>
          <a:prstGeom prst="wedgeEllipseCallout">
            <a:avLst>
              <a:gd name="adj1" fmla="val 6522"/>
              <a:gd name="adj2" fmla="val -190148"/>
            </a:avLst>
          </a:prstGeom>
          <a:solidFill>
            <a:srgbClr val="FFC000"/>
          </a:solidFill>
          <a:ln w="9525" cap="flat" cmpd="sng" algn="ctr">
            <a:solidFill>
              <a:srgbClr val="39CDE7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</a:t>
            </a:r>
            <a:r>
              <a:rPr kumimoji="0" lang="en-GB" sz="1800" b="0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like fairy tales, they have happy endings.</a:t>
            </a:r>
            <a:endParaRPr kumimoji="0" lang="en-GB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9" name="Oval Callout 18"/>
          <p:cNvSpPr/>
          <p:nvPr/>
        </p:nvSpPr>
        <p:spPr>
          <a:xfrm>
            <a:off x="7635068" y="3492758"/>
            <a:ext cx="3352800" cy="2069431"/>
          </a:xfrm>
          <a:prstGeom prst="wedgeEllipseCallout">
            <a:avLst>
              <a:gd name="adj1" fmla="val -59719"/>
              <a:gd name="adj2" fmla="val -75767"/>
            </a:avLst>
          </a:prstGeom>
          <a:solidFill>
            <a:srgbClr val="FFC000"/>
          </a:solidFill>
          <a:ln w="9525" cap="flat" cmpd="sng" algn="ctr">
            <a:solidFill>
              <a:srgbClr val="39CDE7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kern="0" dirty="0" smtClean="0">
                <a:solidFill>
                  <a:prstClr val="black"/>
                </a:solidFill>
                <a:latin typeface="Trebuchet MS" panose="020B0603020202020204"/>
              </a:rPr>
              <a:t>I can feel like I’m the main character.</a:t>
            </a:r>
            <a:endParaRPr kumimoji="0" lang="en-GB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1274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I’m explaining 2 things this evening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99CB38"/>
              </a:buClr>
            </a:pPr>
            <a:r>
              <a:rPr lang="en-GB" sz="2800" dirty="0" smtClean="0">
                <a:solidFill>
                  <a:srgbClr val="FFC000"/>
                </a:solidFill>
              </a:rPr>
              <a:t>Our learning points system </a:t>
            </a:r>
          </a:p>
          <a:p>
            <a:pPr marL="0" lvl="0" indent="0">
              <a:buClr>
                <a:srgbClr val="99CB38"/>
              </a:buClr>
              <a:buNone/>
            </a:pPr>
            <a:r>
              <a:rPr lang="en-GB" sz="2800" dirty="0" smtClean="0">
                <a:solidFill>
                  <a:srgbClr val="FFC000"/>
                </a:solidFill>
              </a:rPr>
              <a:t>and</a:t>
            </a:r>
          </a:p>
          <a:p>
            <a:pPr lvl="0">
              <a:buClr>
                <a:srgbClr val="99CB38"/>
              </a:buClr>
            </a:pPr>
            <a:r>
              <a:rPr lang="en-GB" sz="2800" dirty="0" smtClean="0">
                <a:solidFill>
                  <a:srgbClr val="FFC000"/>
                </a:solidFill>
              </a:rPr>
              <a:t>One of our most important jobs….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7039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-357447"/>
            <a:ext cx="8596668" cy="4522123"/>
          </a:xfrm>
        </p:spPr>
        <p:txBody>
          <a:bodyPr>
            <a:noAutofit/>
          </a:bodyPr>
          <a:lstStyle/>
          <a:p>
            <a:r>
              <a:rPr lang="en-GB" sz="12000" dirty="0" smtClean="0"/>
              <a:t>      </a:t>
            </a:r>
            <a:r>
              <a:rPr lang="en-GB" sz="12000" dirty="0"/>
              <a:t> </a:t>
            </a:r>
            <a:r>
              <a:rPr lang="en-GB" sz="12000" dirty="0" smtClean="0"/>
              <a:t/>
            </a:r>
            <a:br>
              <a:rPr lang="en-GB" sz="12000" dirty="0" smtClean="0"/>
            </a:br>
            <a:r>
              <a:rPr lang="en-GB" sz="12000" dirty="0"/>
              <a:t> </a:t>
            </a:r>
            <a:r>
              <a:rPr lang="en-GB" sz="12000" dirty="0" smtClean="0"/>
              <a:t>     Reading</a:t>
            </a:r>
            <a:endParaRPr lang="en-GB" sz="12000" dirty="0"/>
          </a:p>
        </p:txBody>
      </p:sp>
    </p:spTree>
    <p:extLst>
      <p:ext uri="{BB962C8B-B14F-4D97-AF65-F5344CB8AC3E}">
        <p14:creationId xmlns:p14="http://schemas.microsoft.com/office/powerpoint/2010/main" val="785815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511" y="224442"/>
            <a:ext cx="8596668" cy="5170518"/>
          </a:xfrm>
        </p:spPr>
        <p:txBody>
          <a:bodyPr>
            <a:noAutofit/>
          </a:bodyPr>
          <a:lstStyle/>
          <a:p>
            <a:r>
              <a:rPr lang="en-US" sz="4800" dirty="0" smtClean="0">
                <a:solidFill>
                  <a:srgbClr val="92D050"/>
                </a:solidFill>
              </a:rPr>
              <a:t>A love of reading</a:t>
            </a:r>
            <a:br>
              <a:rPr lang="en-US" sz="4800" dirty="0" smtClean="0">
                <a:solidFill>
                  <a:srgbClr val="92D050"/>
                </a:solidFill>
              </a:rPr>
            </a:br>
            <a:r>
              <a:rPr lang="en-US" sz="4800" dirty="0">
                <a:solidFill>
                  <a:srgbClr val="FFC000"/>
                </a:solidFill>
              </a:rPr>
              <a:t>C</a:t>
            </a:r>
            <a:r>
              <a:rPr lang="en-US" sz="4800" dirty="0" smtClean="0">
                <a:solidFill>
                  <a:srgbClr val="FFC000"/>
                </a:solidFill>
              </a:rPr>
              <a:t>hildren </a:t>
            </a:r>
            <a:r>
              <a:rPr lang="en-US" sz="4800" dirty="0">
                <a:solidFill>
                  <a:srgbClr val="FFC000"/>
                </a:solidFill>
              </a:rPr>
              <a:t>need to be able to </a:t>
            </a:r>
            <a:r>
              <a:rPr lang="en-US" sz="4800" dirty="0" smtClean="0">
                <a:solidFill>
                  <a:srgbClr val="FFC000"/>
                </a:solidFill>
              </a:rPr>
              <a:t>read and to be able to read, it helps if the children have a love of reading!</a:t>
            </a:r>
            <a:br>
              <a:rPr lang="en-US" sz="4800" dirty="0" smtClean="0">
                <a:solidFill>
                  <a:srgbClr val="FFC000"/>
                </a:solidFill>
              </a:rPr>
            </a:br>
            <a:r>
              <a:rPr lang="en-US" sz="4800" dirty="0" smtClean="0">
                <a:solidFill>
                  <a:srgbClr val="FFC000"/>
                </a:solidFill>
              </a:rPr>
              <a:t>You are much more likely to have aspirations and to achieve if you are a confident reader.</a:t>
            </a:r>
            <a:endParaRPr lang="en-GB" sz="4800" dirty="0">
              <a:solidFill>
                <a:srgbClr val="FFC000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0080000" y="5040000"/>
            <a:ext cx="1815737" cy="1586971"/>
            <a:chOff x="10110651" y="5147732"/>
            <a:chExt cx="1815737" cy="158697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3531" y="5147732"/>
              <a:ext cx="1516146" cy="1516146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110651" y="6426926"/>
              <a:ext cx="181573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www.kingsfurlong.net</a:t>
              </a:r>
              <a:endParaRPr lang="en-GB" sz="1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263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smtClean="0">
                <a:solidFill>
                  <a:srgbClr val="92D050"/>
                </a:solidFill>
              </a:rPr>
              <a:t>A love of reading….</a:t>
            </a:r>
            <a:endParaRPr lang="en-GB" sz="6000" dirty="0">
              <a:solidFill>
                <a:srgbClr val="92D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defTabSz="914400">
              <a:lnSpc>
                <a:spcPct val="90000"/>
              </a:lnSpc>
              <a:buClrTx/>
              <a:buSzTx/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C000"/>
                </a:solidFill>
                <a:latin typeface="Trebuchet MS" panose="020B0603020202020204"/>
              </a:rPr>
              <a:t>is the most effective way a school can raise </a:t>
            </a:r>
            <a:r>
              <a:rPr lang="en-GB" sz="3600" dirty="0" smtClean="0">
                <a:solidFill>
                  <a:srgbClr val="FFC000"/>
                </a:solidFill>
                <a:latin typeface="Trebuchet MS" panose="020B0603020202020204"/>
              </a:rPr>
              <a:t>attainment and for our children to achieve.  </a:t>
            </a:r>
            <a:endParaRPr lang="en-GB" sz="3600" dirty="0">
              <a:solidFill>
                <a:srgbClr val="FFC000"/>
              </a:solidFill>
              <a:latin typeface="Trebuchet MS" panose="020B0603020202020204"/>
            </a:endParaRPr>
          </a:p>
          <a:p>
            <a:pPr marL="0" lvl="0" indent="0" defTabSz="914400">
              <a:lnSpc>
                <a:spcPct val="90000"/>
              </a:lnSpc>
              <a:buClrTx/>
              <a:buSzTx/>
              <a:buNone/>
            </a:pPr>
            <a:endParaRPr lang="en-GB" sz="3600" dirty="0">
              <a:solidFill>
                <a:srgbClr val="FFC000"/>
              </a:solidFill>
              <a:latin typeface="Trebuchet MS" panose="020B0603020202020204"/>
            </a:endParaRPr>
          </a:p>
          <a:p>
            <a:pPr defTabSz="914400">
              <a:lnSpc>
                <a:spcPct val="90000"/>
              </a:lnSpc>
              <a:buClrTx/>
              <a:buSzTx/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C000"/>
                </a:solidFill>
                <a:latin typeface="Trebuchet MS" panose="020B0603020202020204"/>
              </a:rPr>
              <a:t>We </a:t>
            </a:r>
            <a:r>
              <a:rPr lang="en-GB" sz="3600" dirty="0" smtClean="0">
                <a:solidFill>
                  <a:srgbClr val="FFC000"/>
                </a:solidFill>
                <a:latin typeface="Trebuchet MS" panose="020B0603020202020204"/>
              </a:rPr>
              <a:t>will soon be making final judgements about writing for Y6 – we can tell which children are avid readers because their writing ‘flows’.  </a:t>
            </a:r>
            <a:endParaRPr lang="en-GB" sz="3600" dirty="0">
              <a:solidFill>
                <a:srgbClr val="FFC000"/>
              </a:solidFill>
              <a:latin typeface="Trebuchet MS" panose="020B0603020202020204"/>
            </a:endParaRPr>
          </a:p>
          <a:p>
            <a:pPr marL="0" indent="0">
              <a:buNone/>
            </a:pP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10080000" y="5040000"/>
            <a:ext cx="1815737" cy="1586971"/>
            <a:chOff x="10110651" y="5147732"/>
            <a:chExt cx="1815737" cy="158697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3531" y="5147732"/>
              <a:ext cx="1516146" cy="1516146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110651" y="6426926"/>
              <a:ext cx="181573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www.kingsfurlong.net</a:t>
              </a:r>
              <a:endParaRPr lang="en-GB" sz="1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3253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5400" dirty="0" smtClean="0"/>
              <a:t>How we teach reading in Y3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9145" y="1512197"/>
            <a:ext cx="8596668" cy="4323338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0"/>
              </a:spcBef>
              <a:buClrTx/>
              <a:buSzTx/>
            </a:pPr>
            <a:r>
              <a:rPr lang="en-US" sz="3200" dirty="0" smtClean="0">
                <a:solidFill>
                  <a:srgbClr val="FFC000"/>
                </a:solidFill>
              </a:rPr>
              <a:t>During the first week, the children come home with a reading book.</a:t>
            </a:r>
          </a:p>
          <a:p>
            <a:pPr>
              <a:spcBef>
                <a:spcPts val="0"/>
              </a:spcBef>
              <a:buClrTx/>
              <a:buSzTx/>
            </a:pPr>
            <a:r>
              <a:rPr lang="en-US" sz="3200" dirty="0" smtClean="0">
                <a:solidFill>
                  <a:srgbClr val="FFC000"/>
                </a:solidFill>
              </a:rPr>
              <a:t>During the first three weeks, the children ‘warm up’ their phonics and participate in a range of activities linked to stories, fairy tales, poems and rhymes etc.</a:t>
            </a:r>
          </a:p>
          <a:p>
            <a:pPr>
              <a:spcBef>
                <a:spcPts val="0"/>
              </a:spcBef>
              <a:buClrTx/>
              <a:buSzTx/>
            </a:pPr>
            <a:r>
              <a:rPr lang="en-US" sz="3200" dirty="0">
                <a:solidFill>
                  <a:srgbClr val="FFC000"/>
                </a:solidFill>
              </a:rPr>
              <a:t>Some children will also have a phonological assessment.</a:t>
            </a:r>
          </a:p>
          <a:p>
            <a:pPr>
              <a:spcBef>
                <a:spcPts val="0"/>
              </a:spcBef>
              <a:buClrTx/>
              <a:buSzTx/>
            </a:pPr>
            <a:r>
              <a:rPr lang="en-US" sz="3200" dirty="0" smtClean="0">
                <a:solidFill>
                  <a:srgbClr val="FFC000"/>
                </a:solidFill>
              </a:rPr>
              <a:t>At the end of 3 weeks, we carry out a phonics assessment.  Using that and the </a:t>
            </a:r>
            <a:r>
              <a:rPr lang="en-US" sz="3200" dirty="0">
                <a:solidFill>
                  <a:srgbClr val="FFC000"/>
                </a:solidFill>
              </a:rPr>
              <a:t>KS1 phonics </a:t>
            </a:r>
            <a:r>
              <a:rPr lang="en-US" sz="3200" dirty="0" smtClean="0">
                <a:solidFill>
                  <a:srgbClr val="FFC000"/>
                </a:solidFill>
              </a:rPr>
              <a:t>screening data, </a:t>
            </a:r>
            <a:r>
              <a:rPr lang="en-US" sz="3200" dirty="0">
                <a:solidFill>
                  <a:srgbClr val="FFC000"/>
                </a:solidFill>
              </a:rPr>
              <a:t>the children will be </a:t>
            </a:r>
            <a:r>
              <a:rPr lang="en-US" sz="3200" dirty="0" err="1">
                <a:solidFill>
                  <a:srgbClr val="FFC000"/>
                </a:solidFill>
              </a:rPr>
              <a:t>organised</a:t>
            </a:r>
            <a:r>
              <a:rPr lang="en-US" sz="3200" dirty="0">
                <a:solidFill>
                  <a:srgbClr val="FFC000"/>
                </a:solidFill>
              </a:rPr>
              <a:t> into reading groups – phonics or reading. </a:t>
            </a:r>
            <a:endParaRPr lang="en-US" sz="3200" dirty="0" smtClean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153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5894" y="202276"/>
            <a:ext cx="8596668" cy="986444"/>
          </a:xfrm>
        </p:spPr>
        <p:txBody>
          <a:bodyPr>
            <a:normAutofit/>
          </a:bodyPr>
          <a:lstStyle/>
          <a:p>
            <a:r>
              <a:rPr lang="en-GB" sz="5400" dirty="0" smtClean="0"/>
              <a:t>If it’s phonics…..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894" y="1005120"/>
            <a:ext cx="8596668" cy="5254364"/>
          </a:xfrm>
        </p:spPr>
        <p:txBody>
          <a:bodyPr>
            <a:normAutofit fontScale="92500" lnSpcReduction="10000"/>
          </a:bodyPr>
          <a:lstStyle/>
          <a:p>
            <a:pPr marL="571500" lvl="0" indent="-571500"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C000"/>
                </a:solidFill>
              </a:rPr>
              <a:t>The phonics </a:t>
            </a:r>
            <a:r>
              <a:rPr lang="en-US" sz="3200" dirty="0" err="1">
                <a:solidFill>
                  <a:srgbClr val="FFC000"/>
                </a:solidFill>
              </a:rPr>
              <a:t>programme</a:t>
            </a:r>
            <a:r>
              <a:rPr lang="en-US" sz="3200" dirty="0">
                <a:solidFill>
                  <a:srgbClr val="FFC000"/>
                </a:solidFill>
              </a:rPr>
              <a:t> we follow is </a:t>
            </a:r>
            <a:r>
              <a:rPr lang="en-US" sz="3200" dirty="0" smtClean="0">
                <a:solidFill>
                  <a:srgbClr val="FFC000"/>
                </a:solidFill>
              </a:rPr>
              <a:t>Read</a:t>
            </a:r>
            <a:r>
              <a:rPr lang="en-US" sz="3200" dirty="0">
                <a:solidFill>
                  <a:srgbClr val="FFC000"/>
                </a:solidFill>
              </a:rPr>
              <a:t>, Write </a:t>
            </a:r>
            <a:r>
              <a:rPr lang="en-US" sz="3200" dirty="0" smtClean="0">
                <a:solidFill>
                  <a:srgbClr val="FFC000"/>
                </a:solidFill>
              </a:rPr>
              <a:t>Inc.  Children are taught in small groups with a trained LSA for 30 minutes, 4 times a week.</a:t>
            </a:r>
          </a:p>
          <a:p>
            <a:pPr marL="571500" lvl="0" indent="-571500"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C000"/>
                </a:solidFill>
              </a:rPr>
              <a:t>T</a:t>
            </a:r>
            <a:r>
              <a:rPr lang="en-US" sz="3200" dirty="0" smtClean="0">
                <a:solidFill>
                  <a:srgbClr val="FFC000"/>
                </a:solidFill>
              </a:rPr>
              <a:t>he </a:t>
            </a:r>
            <a:r>
              <a:rPr lang="en-US" sz="3200" dirty="0">
                <a:solidFill>
                  <a:srgbClr val="FFC000"/>
                </a:solidFill>
              </a:rPr>
              <a:t>children are assessed around every 7 weeks </a:t>
            </a:r>
            <a:r>
              <a:rPr lang="en-US" sz="3200" dirty="0" smtClean="0">
                <a:solidFill>
                  <a:srgbClr val="FFC000"/>
                </a:solidFill>
              </a:rPr>
              <a:t>and continue with </a:t>
            </a:r>
            <a:r>
              <a:rPr lang="en-US" sz="3200" dirty="0" err="1" smtClean="0">
                <a:solidFill>
                  <a:srgbClr val="FFC000"/>
                </a:solidFill>
              </a:rPr>
              <a:t>RWInc</a:t>
            </a:r>
            <a:r>
              <a:rPr lang="en-US" sz="3200" dirty="0" smtClean="0">
                <a:solidFill>
                  <a:srgbClr val="FFC000"/>
                </a:solidFill>
              </a:rPr>
              <a:t> until </a:t>
            </a:r>
            <a:r>
              <a:rPr lang="en-US" sz="3200" dirty="0">
                <a:solidFill>
                  <a:srgbClr val="FFC000"/>
                </a:solidFill>
              </a:rPr>
              <a:t>they are ready to join the reading lessons.  If this is your child, </a:t>
            </a:r>
            <a:r>
              <a:rPr lang="en-US" sz="3200" dirty="0" err="1" smtClean="0">
                <a:solidFill>
                  <a:srgbClr val="FFC000"/>
                </a:solidFill>
              </a:rPr>
              <a:t>Mrs</a:t>
            </a:r>
            <a:r>
              <a:rPr lang="en-US" sz="3200" dirty="0" smtClean="0">
                <a:solidFill>
                  <a:srgbClr val="FFC000"/>
                </a:solidFill>
              </a:rPr>
              <a:t> Bennett, our phonics leader, will inform you.</a:t>
            </a:r>
          </a:p>
          <a:p>
            <a:pPr marL="571500" lvl="0" indent="-571500"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rgbClr val="FFC000"/>
                </a:solidFill>
              </a:rPr>
              <a:t>There will be a </a:t>
            </a:r>
            <a:r>
              <a:rPr lang="en-US" sz="3200" dirty="0" err="1" smtClean="0">
                <a:solidFill>
                  <a:srgbClr val="FFC000"/>
                </a:solidFill>
              </a:rPr>
              <a:t>RWInc</a:t>
            </a:r>
            <a:r>
              <a:rPr lang="en-US" sz="3200" dirty="0" smtClean="0">
                <a:solidFill>
                  <a:srgbClr val="FFC000"/>
                </a:solidFill>
              </a:rPr>
              <a:t> event for parents in September if your child is on the </a:t>
            </a:r>
            <a:r>
              <a:rPr lang="en-US" sz="3200" dirty="0" err="1" smtClean="0">
                <a:solidFill>
                  <a:srgbClr val="FFC000"/>
                </a:solidFill>
              </a:rPr>
              <a:t>programme</a:t>
            </a:r>
            <a:r>
              <a:rPr lang="en-US" sz="3200" dirty="0" smtClean="0">
                <a:solidFill>
                  <a:srgbClr val="FFC000"/>
                </a:solidFill>
              </a:rPr>
              <a:t>. Please come to it if you are invited! </a:t>
            </a:r>
          </a:p>
          <a:p>
            <a:pPr marL="571500" lvl="0" indent="-571500"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rgbClr val="FFC000"/>
                </a:solidFill>
              </a:rPr>
              <a:t>Some groups will also include learning other phonological skills (syllables, rhyming </a:t>
            </a:r>
            <a:r>
              <a:rPr lang="en-US" sz="3200" dirty="0" err="1" smtClean="0">
                <a:solidFill>
                  <a:srgbClr val="FFC000"/>
                </a:solidFill>
              </a:rPr>
              <a:t>etc</a:t>
            </a:r>
            <a:r>
              <a:rPr lang="en-US" sz="3200" dirty="0" smtClean="0">
                <a:solidFill>
                  <a:srgbClr val="FFC000"/>
                </a:solidFill>
              </a:rPr>
              <a:t>)</a:t>
            </a:r>
            <a:endParaRPr lang="en-GB" sz="3200" dirty="0">
              <a:solidFill>
                <a:prstClr val="white">
                  <a:lumMod val="75000"/>
                  <a:lumOff val="25000"/>
                </a:prst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0336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>
                <a:solidFill>
                  <a:srgbClr val="92D050"/>
                </a:solidFill>
              </a:rPr>
              <a:t>If it’s reading …. </a:t>
            </a:r>
            <a:endParaRPr lang="en-GB" sz="5400" dirty="0">
              <a:solidFill>
                <a:srgbClr val="92D050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0080000" y="5040000"/>
            <a:ext cx="1815737" cy="1586971"/>
            <a:chOff x="10110651" y="5147732"/>
            <a:chExt cx="1815737" cy="158697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3531" y="5147732"/>
              <a:ext cx="1516146" cy="1516146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110651" y="6426926"/>
              <a:ext cx="181573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www.kingsfurlong.net</a:t>
              </a:r>
              <a:endParaRPr lang="en-GB" sz="1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77334" y="1611949"/>
            <a:ext cx="8596668" cy="42069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624441" y="1800874"/>
            <a:ext cx="91679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rgbClr val="FFC000"/>
                </a:solidFill>
              </a:rPr>
              <a:t>The children read fiction, non-fiction or poetry to learn how to: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FFC000"/>
                </a:solidFill>
              </a:rPr>
              <a:t>read with fluency </a:t>
            </a:r>
            <a:endParaRPr lang="en-US" sz="3600" dirty="0" smtClean="0">
              <a:solidFill>
                <a:srgbClr val="FFC000"/>
              </a:solidFill>
            </a:endParaRP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rgbClr val="FFC000"/>
                </a:solidFill>
              </a:rPr>
              <a:t>work </a:t>
            </a:r>
            <a:r>
              <a:rPr lang="en-US" sz="3600" dirty="0">
                <a:solidFill>
                  <a:srgbClr val="FFC000"/>
                </a:solidFill>
              </a:rPr>
              <a:t>out the meaning of unfamiliar </a:t>
            </a:r>
            <a:r>
              <a:rPr lang="en-US" sz="3600" dirty="0" smtClean="0">
                <a:solidFill>
                  <a:srgbClr val="FFC000"/>
                </a:solidFill>
              </a:rPr>
              <a:t>words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rgbClr val="FFC000"/>
                </a:solidFill>
              </a:rPr>
              <a:t>infer  </a:t>
            </a:r>
            <a:endParaRPr lang="en-US" sz="3600" dirty="0">
              <a:solidFill>
                <a:srgbClr val="FFC000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FFC000"/>
                </a:solidFill>
              </a:rPr>
              <a:t>u</a:t>
            </a:r>
            <a:r>
              <a:rPr lang="en-US" sz="3600" dirty="0" smtClean="0">
                <a:solidFill>
                  <a:srgbClr val="FFC000"/>
                </a:solidFill>
              </a:rPr>
              <a:t>nderstand authors</a:t>
            </a:r>
            <a:r>
              <a:rPr lang="en-US" sz="3600" dirty="0">
                <a:solidFill>
                  <a:srgbClr val="FFC000"/>
                </a:solidFill>
              </a:rPr>
              <a:t>’ use of language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rgbClr val="FFC000"/>
                </a:solidFill>
              </a:rPr>
              <a:t>retrieve information.</a:t>
            </a:r>
          </a:p>
          <a:p>
            <a:endParaRPr lang="en-US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991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962957" cy="1320800"/>
          </a:xfrm>
        </p:spPr>
        <p:txBody>
          <a:bodyPr>
            <a:normAutofit fontScale="90000"/>
          </a:bodyPr>
          <a:lstStyle/>
          <a:p>
            <a:r>
              <a:rPr lang="en-GB" sz="5400" dirty="0" smtClean="0"/>
              <a:t>Reading for Pleasure time every week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9198186" cy="388077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 smtClean="0">
                <a:solidFill>
                  <a:srgbClr val="FFC000"/>
                </a:solidFill>
              </a:rPr>
              <a:t>An opportunity for us to help the children:</a:t>
            </a:r>
          </a:p>
          <a:p>
            <a:r>
              <a:rPr lang="en-GB" sz="3200" dirty="0" smtClean="0">
                <a:solidFill>
                  <a:srgbClr val="FFC000"/>
                </a:solidFill>
              </a:rPr>
              <a:t>Develop wider reading habits – try different authors and genres </a:t>
            </a:r>
          </a:p>
          <a:p>
            <a:r>
              <a:rPr lang="en-GB" sz="3200" dirty="0" smtClean="0">
                <a:solidFill>
                  <a:srgbClr val="FFC000"/>
                </a:solidFill>
              </a:rPr>
              <a:t>Learn how to browse books</a:t>
            </a:r>
          </a:p>
          <a:p>
            <a:r>
              <a:rPr lang="en-GB" sz="3200" dirty="0" smtClean="0">
                <a:solidFill>
                  <a:srgbClr val="FFC000"/>
                </a:solidFill>
              </a:rPr>
              <a:t>Discuss what they are reading and enjoying (or not)</a:t>
            </a:r>
          </a:p>
          <a:p>
            <a:r>
              <a:rPr lang="en-GB" sz="3200" dirty="0" smtClean="0">
                <a:solidFill>
                  <a:srgbClr val="FFC000"/>
                </a:solidFill>
              </a:rPr>
              <a:t>Read in pairs or groups</a:t>
            </a:r>
          </a:p>
          <a:p>
            <a:r>
              <a:rPr lang="en-GB" sz="3200" dirty="0" smtClean="0">
                <a:solidFill>
                  <a:srgbClr val="FFC000"/>
                </a:solidFill>
              </a:rPr>
              <a:t>Increase a love of reading</a:t>
            </a:r>
            <a:endParaRPr lang="en-GB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2270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Book activities to promote 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37134"/>
            <a:ext cx="8596668" cy="4680786"/>
          </a:xfrm>
        </p:spPr>
        <p:txBody>
          <a:bodyPr>
            <a:normAutofit fontScale="85000" lnSpcReduction="20000"/>
          </a:bodyPr>
          <a:lstStyle/>
          <a:p>
            <a:pPr lvl="0">
              <a:buClr>
                <a:srgbClr val="99CB38"/>
              </a:buClr>
            </a:pPr>
            <a:r>
              <a:rPr lang="en-GB" sz="3200" dirty="0" smtClean="0">
                <a:solidFill>
                  <a:srgbClr val="FFC000"/>
                </a:solidFill>
              </a:rPr>
              <a:t>Regular </a:t>
            </a:r>
            <a:r>
              <a:rPr lang="en-GB" sz="3200" dirty="0">
                <a:solidFill>
                  <a:srgbClr val="FFC000"/>
                </a:solidFill>
              </a:rPr>
              <a:t>s</a:t>
            </a:r>
            <a:r>
              <a:rPr lang="en-GB" sz="3200" dirty="0" smtClean="0">
                <a:solidFill>
                  <a:srgbClr val="FFC000"/>
                </a:solidFill>
              </a:rPr>
              <a:t>tory time in class </a:t>
            </a:r>
          </a:p>
          <a:p>
            <a:pPr lvl="0">
              <a:buClr>
                <a:srgbClr val="99CB38"/>
              </a:buClr>
            </a:pPr>
            <a:r>
              <a:rPr lang="en-GB" sz="3200" dirty="0" smtClean="0">
                <a:solidFill>
                  <a:srgbClr val="FFC000"/>
                </a:solidFill>
              </a:rPr>
              <a:t>I </a:t>
            </a:r>
            <a:r>
              <a:rPr lang="en-GB" sz="3200" dirty="0">
                <a:solidFill>
                  <a:srgbClr val="FFC000"/>
                </a:solidFill>
              </a:rPr>
              <a:t>Love This Book </a:t>
            </a:r>
            <a:r>
              <a:rPr lang="en-GB" sz="3200" dirty="0" smtClean="0">
                <a:solidFill>
                  <a:srgbClr val="FFC000"/>
                </a:solidFill>
              </a:rPr>
              <a:t>assemblies </a:t>
            </a:r>
            <a:r>
              <a:rPr lang="en-GB" sz="3200" dirty="0">
                <a:solidFill>
                  <a:srgbClr val="FFC000"/>
                </a:solidFill>
              </a:rPr>
              <a:t>– a member of staff shares a good </a:t>
            </a:r>
            <a:r>
              <a:rPr lang="en-GB" sz="3200" dirty="0" smtClean="0">
                <a:solidFill>
                  <a:srgbClr val="FFC000"/>
                </a:solidFill>
              </a:rPr>
              <a:t>read</a:t>
            </a:r>
          </a:p>
          <a:p>
            <a:pPr lvl="0">
              <a:buClr>
                <a:srgbClr val="99CB38"/>
              </a:buClr>
            </a:pPr>
            <a:r>
              <a:rPr lang="en-GB" sz="3200" dirty="0" smtClean="0">
                <a:solidFill>
                  <a:srgbClr val="FFC000"/>
                </a:solidFill>
              </a:rPr>
              <a:t>Weekly visit to the school library</a:t>
            </a:r>
            <a:endParaRPr lang="en-GB" sz="3200" dirty="0">
              <a:solidFill>
                <a:srgbClr val="FFC000"/>
              </a:solidFill>
            </a:endParaRPr>
          </a:p>
          <a:p>
            <a:pPr lvl="0">
              <a:buClr>
                <a:srgbClr val="99CB38"/>
              </a:buClr>
            </a:pPr>
            <a:r>
              <a:rPr lang="en-GB" sz="3200" dirty="0" smtClean="0">
                <a:solidFill>
                  <a:srgbClr val="FFC000"/>
                </a:solidFill>
              </a:rPr>
              <a:t>Displays </a:t>
            </a:r>
            <a:r>
              <a:rPr lang="en-GB" sz="3200" dirty="0">
                <a:solidFill>
                  <a:srgbClr val="FFC000"/>
                </a:solidFill>
              </a:rPr>
              <a:t>in the </a:t>
            </a:r>
            <a:r>
              <a:rPr lang="en-GB" sz="3200" dirty="0" smtClean="0">
                <a:solidFill>
                  <a:srgbClr val="FFC000"/>
                </a:solidFill>
              </a:rPr>
              <a:t>library to promote new or different books</a:t>
            </a:r>
          </a:p>
          <a:p>
            <a:r>
              <a:rPr lang="en-GB" sz="3200" dirty="0" smtClean="0">
                <a:solidFill>
                  <a:srgbClr val="FFC000"/>
                </a:solidFill>
              </a:rPr>
              <a:t>Poetry Jam in October – each class performs a poem to the rest of the school.</a:t>
            </a:r>
          </a:p>
          <a:p>
            <a:r>
              <a:rPr lang="en-GB" sz="3200" dirty="0" smtClean="0">
                <a:solidFill>
                  <a:srgbClr val="FFC000"/>
                </a:solidFill>
              </a:rPr>
              <a:t>Book Fair in December </a:t>
            </a:r>
          </a:p>
          <a:p>
            <a:r>
              <a:rPr lang="en-GB" sz="3200" dirty="0" smtClean="0">
                <a:solidFill>
                  <a:srgbClr val="FFC000"/>
                </a:solidFill>
              </a:rPr>
              <a:t>World Book Day in March</a:t>
            </a:r>
          </a:p>
          <a:p>
            <a:r>
              <a:rPr lang="en-GB" sz="3200" dirty="0" smtClean="0">
                <a:solidFill>
                  <a:srgbClr val="FFC000"/>
                </a:solidFill>
              </a:rPr>
              <a:t>Author visits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79303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68778"/>
            <a:ext cx="8596668" cy="1320800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rgbClr val="92D050"/>
                </a:solidFill>
              </a:rPr>
              <a:t>It’s teamwork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9192"/>
            <a:ext cx="8596668" cy="4940002"/>
          </a:xfrm>
        </p:spPr>
        <p:txBody>
          <a:bodyPr>
            <a:normAutofit/>
          </a:bodyPr>
          <a:lstStyle/>
          <a:p>
            <a:pPr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rgbClr val="FFC000"/>
                </a:solidFill>
              </a:rPr>
              <a:t>To help the children develop as readers, we expect them to read at home, with an adult, at least 4 days a week and for the adult to record it in the reading record.</a:t>
            </a:r>
          </a:p>
          <a:p>
            <a:pPr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rgbClr val="FFC000"/>
                </a:solidFill>
              </a:rPr>
              <a:t>This </a:t>
            </a:r>
            <a:r>
              <a:rPr lang="en-US" sz="3600" dirty="0">
                <a:solidFill>
                  <a:srgbClr val="FFC000"/>
                </a:solidFill>
              </a:rPr>
              <a:t>is logged in each class on a daily basis</a:t>
            </a:r>
            <a:r>
              <a:rPr lang="en-US" sz="3600" dirty="0" smtClean="0">
                <a:solidFill>
                  <a:srgbClr val="FFC000"/>
                </a:solidFill>
              </a:rPr>
              <a:t>.</a:t>
            </a:r>
          </a:p>
          <a:p>
            <a:pPr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rgbClr val="FFC000"/>
                </a:solidFill>
              </a:rPr>
              <a:t>Every half term, I check every child’s home reading so I know which children are and are not engaging and need support.</a:t>
            </a:r>
            <a:endParaRPr lang="en-US" sz="3600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en-GB" sz="2600" dirty="0"/>
          </a:p>
        </p:txBody>
      </p:sp>
      <p:grpSp>
        <p:nvGrpSpPr>
          <p:cNvPr id="4" name="Group 3"/>
          <p:cNvGrpSpPr/>
          <p:nvPr/>
        </p:nvGrpSpPr>
        <p:grpSpPr>
          <a:xfrm>
            <a:off x="10080000" y="5040000"/>
            <a:ext cx="1815737" cy="1586971"/>
            <a:chOff x="10110651" y="5147732"/>
            <a:chExt cx="1815737" cy="158697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3531" y="5147732"/>
              <a:ext cx="1516146" cy="1516146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110651" y="6426926"/>
              <a:ext cx="181573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www.kingsfurlong.net</a:t>
              </a:r>
              <a:endParaRPr lang="en-GB" sz="1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52055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913" y="79741"/>
            <a:ext cx="3813778" cy="603750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rgbClr val="FFC000"/>
                </a:solidFill>
              </a:rPr>
              <a:t>Home reading tracker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0080000" y="5040000"/>
            <a:ext cx="1815737" cy="1586971"/>
            <a:chOff x="10110651" y="5147732"/>
            <a:chExt cx="1815737" cy="158697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3531" y="5147732"/>
              <a:ext cx="1516146" cy="1516146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110651" y="6426926"/>
              <a:ext cx="181573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www.kingsfurlong.net</a:t>
              </a:r>
              <a:endParaRPr lang="en-GB" sz="1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3" name="Cloud Callout 2"/>
          <p:cNvSpPr/>
          <p:nvPr/>
        </p:nvSpPr>
        <p:spPr>
          <a:xfrm>
            <a:off x="-594386" y="964276"/>
            <a:ext cx="3046667" cy="2454872"/>
          </a:xfrm>
          <a:prstGeom prst="cloudCallout">
            <a:avLst>
              <a:gd name="adj1" fmla="val 71569"/>
              <a:gd name="adj2" fmla="val 942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rgbClr val="143FF8"/>
                </a:solidFill>
              </a:rPr>
              <a:t>Which children probably don’t love reading yet?</a:t>
            </a:r>
            <a:endParaRPr lang="en-GB" sz="2400" dirty="0">
              <a:solidFill>
                <a:srgbClr val="143FF8"/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47" t="3789" r="4959" b="5115"/>
          <a:stretch/>
        </p:blipFill>
        <p:spPr>
          <a:xfrm>
            <a:off x="3237704" y="586389"/>
            <a:ext cx="7213598" cy="6040582"/>
          </a:xfrm>
        </p:spPr>
      </p:pic>
    </p:spTree>
    <p:extLst>
      <p:ext uri="{BB962C8B-B14F-4D97-AF65-F5344CB8AC3E}">
        <p14:creationId xmlns:p14="http://schemas.microsoft.com/office/powerpoint/2010/main" val="34595860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8527" y="108989"/>
            <a:ext cx="8596668" cy="1320800"/>
          </a:xfrm>
        </p:spPr>
        <p:txBody>
          <a:bodyPr>
            <a:normAutofit/>
          </a:bodyPr>
          <a:lstStyle/>
          <a:p>
            <a:r>
              <a:rPr lang="en-GB" sz="6000" dirty="0" smtClean="0">
                <a:solidFill>
                  <a:srgbClr val="FFC000"/>
                </a:solidFill>
              </a:rPr>
              <a:t>My advice </a:t>
            </a:r>
            <a:endParaRPr lang="en-GB" sz="6000" dirty="0">
              <a:solidFill>
                <a:srgbClr val="FFC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3254" y="1523600"/>
            <a:ext cx="86301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>
                <a:solidFill>
                  <a:srgbClr val="FFC000"/>
                </a:solidFill>
              </a:rPr>
              <a:t>G</a:t>
            </a:r>
            <a:r>
              <a:rPr lang="en-US" sz="4800" dirty="0" smtClean="0">
                <a:solidFill>
                  <a:srgbClr val="FFC000"/>
                </a:solidFill>
              </a:rPr>
              <a:t>et </a:t>
            </a:r>
            <a:r>
              <a:rPr lang="en-US" sz="4800" dirty="0">
                <a:solidFill>
                  <a:srgbClr val="FFC000"/>
                </a:solidFill>
              </a:rPr>
              <a:t>into a good habit from the </a:t>
            </a:r>
            <a:r>
              <a:rPr lang="en-US" sz="4800" dirty="0" smtClean="0">
                <a:solidFill>
                  <a:srgbClr val="FFC000"/>
                </a:solidFill>
              </a:rPr>
              <a:t>start</a:t>
            </a:r>
            <a:r>
              <a:rPr lang="en-US" sz="4800" dirty="0">
                <a:solidFill>
                  <a:srgbClr val="FFC000"/>
                </a:solidFill>
              </a:rPr>
              <a:t> </a:t>
            </a:r>
            <a:r>
              <a:rPr lang="en-US" sz="4800" dirty="0" smtClean="0">
                <a:solidFill>
                  <a:srgbClr val="FFC000"/>
                </a:solidFill>
              </a:rPr>
              <a:t>– the children need to read to succeed.</a:t>
            </a:r>
          </a:p>
          <a:p>
            <a:r>
              <a:rPr lang="en-US" sz="4800" dirty="0" smtClean="0">
                <a:solidFill>
                  <a:srgbClr val="FFC000"/>
                </a:solidFill>
              </a:rPr>
              <a:t> </a:t>
            </a:r>
            <a:endParaRPr lang="en-US" sz="48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6246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Callout 1"/>
          <p:cNvSpPr/>
          <p:nvPr/>
        </p:nvSpPr>
        <p:spPr>
          <a:xfrm>
            <a:off x="602672" y="162097"/>
            <a:ext cx="3591098" cy="2297084"/>
          </a:xfrm>
          <a:prstGeom prst="wedgeEllipseCallout">
            <a:avLst>
              <a:gd name="adj1" fmla="val 51404"/>
              <a:gd name="adj2" fmla="val 61469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defRPr/>
            </a:pPr>
            <a:r>
              <a:rPr lang="en-GB" kern="0" dirty="0" smtClean="0">
                <a:solidFill>
                  <a:prstClr val="black"/>
                </a:solidFill>
                <a:latin typeface="Trebuchet MS" panose="020B0603020202020204"/>
              </a:rPr>
              <a:t>They give you something to work for.</a:t>
            </a:r>
            <a:endParaRPr lang="en-GB" kern="0" dirty="0">
              <a:solidFill>
                <a:prstClr val="black"/>
              </a:solidFill>
              <a:latin typeface="Trebuchet MS" panose="020B0603020202020204"/>
            </a:endParaRPr>
          </a:p>
        </p:txBody>
      </p:sp>
      <p:sp>
        <p:nvSpPr>
          <p:cNvPr id="3" name="Oval Callout 2"/>
          <p:cNvSpPr/>
          <p:nvPr/>
        </p:nvSpPr>
        <p:spPr>
          <a:xfrm>
            <a:off x="320039" y="4042047"/>
            <a:ext cx="3291840" cy="1662545"/>
          </a:xfrm>
          <a:prstGeom prst="wedgeEllipseCallout">
            <a:avLst>
              <a:gd name="adj1" fmla="val 63510"/>
              <a:gd name="adj2" fmla="val -855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defRPr/>
            </a:pPr>
            <a:r>
              <a:rPr lang="en-GB" kern="0" dirty="0" smtClean="0">
                <a:solidFill>
                  <a:prstClr val="black"/>
                </a:solidFill>
                <a:latin typeface="Trebuchet MS" panose="020B0603020202020204"/>
              </a:rPr>
              <a:t>You can win Team of the Term party and have ice pops!</a:t>
            </a:r>
            <a:endParaRPr lang="en-GB" kern="0" dirty="0">
              <a:solidFill>
                <a:prstClr val="black"/>
              </a:solidFill>
              <a:latin typeface="Trebuchet MS" panose="020B0603020202020204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6511639" y="243840"/>
            <a:ext cx="3084021" cy="2133599"/>
          </a:xfrm>
          <a:prstGeom prst="wedgeEllipseCallout">
            <a:avLst>
              <a:gd name="adj1" fmla="val -53178"/>
              <a:gd name="adj2" fmla="val 62501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defRPr/>
            </a:pPr>
            <a:r>
              <a:rPr lang="en-GB" kern="0" dirty="0" smtClean="0">
                <a:solidFill>
                  <a:prstClr val="black"/>
                </a:solidFill>
                <a:latin typeface="Trebuchet MS" panose="020B0603020202020204"/>
              </a:rPr>
              <a:t>I like getting them in lessons or my books because I can see I’ve worked hard.</a:t>
            </a:r>
            <a:endParaRPr lang="en-GB" kern="0" dirty="0">
              <a:solidFill>
                <a:prstClr val="black"/>
              </a:solidFill>
              <a:latin typeface="Trebuchet MS" panose="020B0603020202020204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6109855" y="3647191"/>
            <a:ext cx="3485805" cy="2678793"/>
          </a:xfrm>
          <a:prstGeom prst="wedgeEllipseCallout">
            <a:avLst>
              <a:gd name="adj1" fmla="val -75459"/>
              <a:gd name="adj2" fmla="val -55539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defRPr/>
            </a:pPr>
            <a:r>
              <a:rPr lang="en-GB" kern="0" dirty="0" smtClean="0">
                <a:solidFill>
                  <a:prstClr val="black"/>
                </a:solidFill>
                <a:latin typeface="Trebuchet MS" panose="020B0603020202020204"/>
              </a:rPr>
              <a:t>They make me happy; I am proud of my work.</a:t>
            </a:r>
            <a:endParaRPr lang="en-GB" kern="0" dirty="0">
              <a:solidFill>
                <a:prstClr val="black"/>
              </a:solidFill>
              <a:latin typeface="Trebuchet MS" panose="020B060302020202020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38844" y="2631654"/>
            <a:ext cx="8429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C000"/>
                </a:solidFill>
              </a:rPr>
              <a:t>What our children say about learning points.</a:t>
            </a:r>
            <a:endParaRPr lang="en-GB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0116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220652" cy="1320800"/>
          </a:xfrm>
        </p:spPr>
        <p:txBody>
          <a:bodyPr>
            <a:noAutofit/>
          </a:bodyPr>
          <a:lstStyle/>
          <a:p>
            <a:r>
              <a:rPr lang="en-GB" sz="5000" dirty="0" smtClean="0"/>
              <a:t>What is the point of learning points?</a:t>
            </a:r>
            <a:endParaRPr lang="en-GB" sz="5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620262"/>
            <a:ext cx="8596668" cy="3880773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C000"/>
                </a:solidFill>
              </a:rPr>
              <a:t>Learning points show the children we value their learning and </a:t>
            </a:r>
            <a:r>
              <a:rPr lang="en-US" sz="3600" dirty="0" smtClean="0">
                <a:solidFill>
                  <a:srgbClr val="FFC000"/>
                </a:solidFill>
              </a:rPr>
              <a:t>effort</a:t>
            </a:r>
            <a:r>
              <a:rPr lang="en-US" sz="3600" dirty="0">
                <a:solidFill>
                  <a:srgbClr val="FFC000"/>
                </a:solidFill>
              </a:rPr>
              <a:t> </a:t>
            </a:r>
            <a:r>
              <a:rPr lang="en-US" sz="3600" dirty="0" smtClean="0">
                <a:solidFill>
                  <a:srgbClr val="FFC000"/>
                </a:solidFill>
              </a:rPr>
              <a:t>and that they are doing well.</a:t>
            </a:r>
            <a:endParaRPr lang="en-US" sz="3600" dirty="0">
              <a:solidFill>
                <a:srgbClr val="FFC000"/>
              </a:solidFill>
            </a:endParaRPr>
          </a:p>
          <a:p>
            <a:r>
              <a:rPr lang="en-US" sz="3600" dirty="0">
                <a:solidFill>
                  <a:srgbClr val="FFC000"/>
                </a:solidFill>
              </a:rPr>
              <a:t>They are not for </a:t>
            </a:r>
            <a:r>
              <a:rPr lang="en-US" sz="3600" dirty="0" err="1">
                <a:solidFill>
                  <a:srgbClr val="FFC000"/>
                </a:solidFill>
              </a:rPr>
              <a:t>behaviour</a:t>
            </a:r>
            <a:r>
              <a:rPr lang="en-US" sz="3600" dirty="0">
                <a:solidFill>
                  <a:srgbClr val="FFC000"/>
                </a:solidFill>
              </a:rPr>
              <a:t> which is on a different system</a:t>
            </a:r>
            <a:r>
              <a:rPr lang="en-US" sz="3600" dirty="0" smtClean="0">
                <a:solidFill>
                  <a:srgbClr val="FFC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668587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112587" cy="1320800"/>
          </a:xfrm>
        </p:spPr>
        <p:txBody>
          <a:bodyPr>
            <a:noAutofit/>
          </a:bodyPr>
          <a:lstStyle/>
          <a:p>
            <a:r>
              <a:rPr lang="en-GB" sz="5400" dirty="0" smtClean="0"/>
              <a:t>How do you earn learning points?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2202153"/>
            <a:ext cx="8596668" cy="3880773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FFC000"/>
                </a:solidFill>
              </a:rPr>
              <a:t>Working hard</a:t>
            </a:r>
          </a:p>
          <a:p>
            <a:r>
              <a:rPr lang="en-GB" sz="3600" dirty="0" smtClean="0">
                <a:solidFill>
                  <a:srgbClr val="FFC000"/>
                </a:solidFill>
              </a:rPr>
              <a:t>Trying your best</a:t>
            </a:r>
          </a:p>
          <a:p>
            <a:r>
              <a:rPr lang="en-GB" sz="3600" dirty="0" smtClean="0">
                <a:solidFill>
                  <a:srgbClr val="FFC000"/>
                </a:solidFill>
              </a:rPr>
              <a:t>Good work</a:t>
            </a:r>
          </a:p>
          <a:p>
            <a:r>
              <a:rPr lang="en-GB" sz="3600" dirty="0" smtClean="0">
                <a:solidFill>
                  <a:srgbClr val="FFC000"/>
                </a:solidFill>
              </a:rPr>
              <a:t>Showing a learning behaviour – </a:t>
            </a:r>
            <a:r>
              <a:rPr lang="en-GB" sz="3600" dirty="0" err="1" smtClean="0">
                <a:solidFill>
                  <a:srgbClr val="FFC000"/>
                </a:solidFill>
              </a:rPr>
              <a:t>eg</a:t>
            </a:r>
            <a:r>
              <a:rPr lang="en-GB" sz="3600" dirty="0" smtClean="0">
                <a:solidFill>
                  <a:srgbClr val="FFC000"/>
                </a:solidFill>
              </a:rPr>
              <a:t> resilience or risk taking</a:t>
            </a:r>
          </a:p>
          <a:p>
            <a:endParaRPr lang="en-GB" sz="3600" dirty="0">
              <a:solidFill>
                <a:srgbClr val="FFC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0535" y="2225071"/>
            <a:ext cx="1547606" cy="10657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9398" y="1930400"/>
            <a:ext cx="1511718" cy="10657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6419" y="3896938"/>
            <a:ext cx="1547606" cy="10910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6968" y="5466051"/>
            <a:ext cx="1594255" cy="1123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274" y="3419491"/>
            <a:ext cx="1588727" cy="112005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908" y="5495146"/>
            <a:ext cx="1511718" cy="10657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391" y="5495146"/>
            <a:ext cx="1629628" cy="114888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68" y="5459730"/>
            <a:ext cx="1511718" cy="1065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0789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4454" y="559724"/>
            <a:ext cx="10727728" cy="1320800"/>
          </a:xfrm>
        </p:spPr>
        <p:txBody>
          <a:bodyPr>
            <a:noAutofit/>
          </a:bodyPr>
          <a:lstStyle/>
          <a:p>
            <a:r>
              <a:rPr lang="en-GB" sz="5000" dirty="0" smtClean="0"/>
              <a:t>What happens to the learning points?</a:t>
            </a:r>
            <a:endParaRPr lang="en-GB" sz="5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207" y="1736639"/>
            <a:ext cx="8596668" cy="3999143"/>
          </a:xfrm>
        </p:spPr>
        <p:txBody>
          <a:bodyPr>
            <a:normAutofit fontScale="85000" lnSpcReduction="20000"/>
          </a:bodyPr>
          <a:lstStyle/>
          <a:p>
            <a:pPr lvl="0">
              <a:buClr>
                <a:srgbClr val="99CB38"/>
              </a:buClr>
            </a:pPr>
            <a:r>
              <a:rPr lang="en-GB" sz="3600" dirty="0">
                <a:solidFill>
                  <a:srgbClr val="FFC000"/>
                </a:solidFill>
              </a:rPr>
              <a:t>Each child belongs to a colour team: blue, green, red or yellow.</a:t>
            </a:r>
          </a:p>
          <a:p>
            <a:pPr lvl="0">
              <a:buClr>
                <a:srgbClr val="99CB38"/>
              </a:buClr>
            </a:pPr>
            <a:r>
              <a:rPr lang="en-GB" sz="3600" dirty="0">
                <a:solidFill>
                  <a:srgbClr val="FFC000"/>
                </a:solidFill>
              </a:rPr>
              <a:t>When a child earns a learning point, it contributes to their colour team’s overall score.</a:t>
            </a:r>
          </a:p>
          <a:p>
            <a:pPr lvl="0">
              <a:buClr>
                <a:srgbClr val="99CB38"/>
              </a:buClr>
            </a:pPr>
            <a:r>
              <a:rPr lang="en-GB" sz="3600" dirty="0">
                <a:solidFill>
                  <a:srgbClr val="FFC000"/>
                </a:solidFill>
              </a:rPr>
              <a:t>At the end of each term, the colour team with the most points earns a treat</a:t>
            </a:r>
            <a:r>
              <a:rPr lang="en-GB" sz="3600" dirty="0" smtClean="0">
                <a:solidFill>
                  <a:srgbClr val="FFC000"/>
                </a:solidFill>
              </a:rPr>
              <a:t>.</a:t>
            </a:r>
          </a:p>
          <a:p>
            <a:pPr lvl="0">
              <a:buClr>
                <a:srgbClr val="99CB38"/>
              </a:buClr>
            </a:pPr>
            <a:r>
              <a:rPr lang="en-GB" sz="3600" dirty="0" smtClean="0">
                <a:solidFill>
                  <a:srgbClr val="FFC000"/>
                </a:solidFill>
              </a:rPr>
              <a:t>Every half term, each class awards a gold, silver and bronze certificate to the 3 children with the highest number of learning points.</a:t>
            </a:r>
            <a:endParaRPr lang="en-GB" sz="3600" dirty="0">
              <a:solidFill>
                <a:srgbClr val="FFC000"/>
              </a:solidFill>
            </a:endParaRPr>
          </a:p>
          <a:p>
            <a:pPr lvl="0">
              <a:buClr>
                <a:srgbClr val="99CB38"/>
              </a:buClr>
            </a:pPr>
            <a:endParaRPr lang="en-GB" sz="2500" dirty="0">
              <a:solidFill>
                <a:srgbClr val="FFC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50146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4943302"/>
          </a:xfrm>
        </p:spPr>
        <p:txBody>
          <a:bodyPr>
            <a:normAutofit/>
          </a:bodyPr>
          <a:lstStyle/>
          <a:p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9930612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GB" sz="54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75059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836</TotalTime>
  <Words>998</Words>
  <Application>Microsoft Office PowerPoint</Application>
  <PresentationFormat>Widescreen</PresentationFormat>
  <Paragraphs>105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Trebuchet MS</vt:lpstr>
      <vt:lpstr>Wingdings 3</vt:lpstr>
      <vt:lpstr>Facet</vt:lpstr>
      <vt:lpstr>What do our children think about reading?</vt:lpstr>
      <vt:lpstr>I’m explaining 2 things this evening</vt:lpstr>
      <vt:lpstr>              Reading</vt:lpstr>
      <vt:lpstr>A love of reading Children need to be able to read and to be able to read, it helps if the children have a love of reading! You are much more likely to have aspirations and to achieve if you are a confident reader.</vt:lpstr>
      <vt:lpstr>A love of reading….</vt:lpstr>
      <vt:lpstr>How we teach reading in Y3</vt:lpstr>
      <vt:lpstr>If it’s phonics…..</vt:lpstr>
      <vt:lpstr>If it’s reading …. </vt:lpstr>
      <vt:lpstr>Reading for Pleasure time every week</vt:lpstr>
      <vt:lpstr>Book activities to promote reading</vt:lpstr>
      <vt:lpstr>It’s teamwork</vt:lpstr>
      <vt:lpstr>Home reading tracker</vt:lpstr>
      <vt:lpstr>My advice </vt:lpstr>
      <vt:lpstr>PowerPoint Presentation</vt:lpstr>
      <vt:lpstr>What is the point of learning points?</vt:lpstr>
      <vt:lpstr>How do you earn learning points?</vt:lpstr>
      <vt:lpstr>What happens to the learning points?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lbrown</dc:creator>
  <cp:lastModifiedBy>T James</cp:lastModifiedBy>
  <cp:revision>48</cp:revision>
  <dcterms:created xsi:type="dcterms:W3CDTF">2019-02-07T14:16:59Z</dcterms:created>
  <dcterms:modified xsi:type="dcterms:W3CDTF">2025-06-17T12:04:36Z</dcterms:modified>
</cp:coreProperties>
</file>