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84" r:id="rId4"/>
    <p:sldId id="276" r:id="rId5"/>
    <p:sldId id="259" r:id="rId6"/>
    <p:sldId id="281" r:id="rId7"/>
    <p:sldId id="260" r:id="rId8"/>
    <p:sldId id="280" r:id="rId9"/>
    <p:sldId id="261" r:id="rId10"/>
    <p:sldId id="282" r:id="rId11"/>
    <p:sldId id="277" r:id="rId12"/>
    <p:sldId id="262" r:id="rId13"/>
    <p:sldId id="263" r:id="rId14"/>
    <p:sldId id="278" r:id="rId15"/>
    <p:sldId id="264" r:id="rId16"/>
    <p:sldId id="279" r:id="rId17"/>
    <p:sldId id="265" r:id="rId18"/>
    <p:sldId id="266" r:id="rId19"/>
    <p:sldId id="267" r:id="rId20"/>
    <p:sldId id="268" r:id="rId21"/>
    <p:sldId id="269" r:id="rId22"/>
    <p:sldId id="270" r:id="rId23"/>
    <p:sldId id="271" r:id="rId24"/>
    <p:sldId id="272" r:id="rId25"/>
    <p:sldId id="273" r:id="rId26"/>
    <p:sldId id="274" r:id="rId27"/>
    <p:sldId id="275"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62AC2"/>
    <a:srgbClr val="072FDB"/>
    <a:srgbClr val="143FF8"/>
    <a:srgbClr val="3D61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113" d="100"/>
          <a:sy n="113" d="100"/>
        </p:scale>
        <p:origin x="51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9/11/2025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9/11/2025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9/11/2025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9/11/2025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9/11/2025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9/11/2025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9/11/2025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62AC2"/>
        </a:solidFill>
        <a:effectLst/>
      </p:bgPr>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9/11/2025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kingsfurlong.net/"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6000" dirty="0">
                <a:solidFill>
                  <a:srgbClr val="FFC000"/>
                </a:solidFill>
              </a:rPr>
              <a:t>Meet the Teacher</a:t>
            </a:r>
          </a:p>
        </p:txBody>
      </p:sp>
      <p:sp>
        <p:nvSpPr>
          <p:cNvPr id="3" name="Subtitle 2"/>
          <p:cNvSpPr>
            <a:spLocks noGrp="1"/>
          </p:cNvSpPr>
          <p:nvPr>
            <p:ph type="subTitle" idx="1"/>
          </p:nvPr>
        </p:nvSpPr>
        <p:spPr/>
        <p:txBody>
          <a:bodyPr>
            <a:normAutofit/>
          </a:bodyPr>
          <a:lstStyle/>
          <a:p>
            <a:r>
              <a:rPr lang="en-GB" sz="4000" dirty="0">
                <a:solidFill>
                  <a:srgbClr val="FFC000"/>
                </a:solidFill>
              </a:rPr>
              <a:t>Welcome </a:t>
            </a:r>
            <a:r>
              <a:rPr lang="en-GB" sz="4000">
                <a:solidFill>
                  <a:srgbClr val="FFC000"/>
                </a:solidFill>
              </a:rPr>
              <a:t>to Malala </a:t>
            </a:r>
            <a:r>
              <a:rPr lang="en-GB" sz="4000" dirty="0">
                <a:solidFill>
                  <a:srgbClr val="FFC000"/>
                </a:solidFill>
              </a:rPr>
              <a:t>Class</a:t>
            </a:r>
          </a:p>
        </p:txBody>
      </p:sp>
      <p:grpSp>
        <p:nvGrpSpPr>
          <p:cNvPr id="8" name="Group 7"/>
          <p:cNvGrpSpPr/>
          <p:nvPr/>
        </p:nvGrpSpPr>
        <p:grpSpPr>
          <a:xfrm>
            <a:off x="10080000" y="5040000"/>
            <a:ext cx="1815737" cy="1586971"/>
            <a:chOff x="10110651" y="5147732"/>
            <a:chExt cx="1815737" cy="1586971"/>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10" name="TextBox 9"/>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11765167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I am Mrs Payne</a:t>
            </a:r>
          </a:p>
        </p:txBody>
      </p:sp>
      <p:sp>
        <p:nvSpPr>
          <p:cNvPr id="3" name="Content Placeholder 2"/>
          <p:cNvSpPr>
            <a:spLocks noGrp="1"/>
          </p:cNvSpPr>
          <p:nvPr>
            <p:ph idx="1"/>
          </p:nvPr>
        </p:nvSpPr>
        <p:spPr/>
        <p:txBody>
          <a:bodyPr>
            <a:normAutofit/>
          </a:bodyPr>
          <a:lstStyle/>
          <a:p>
            <a:r>
              <a:rPr lang="en-GB" sz="3600" dirty="0"/>
              <a:t>Been at Kings Furlong for 18 Years</a:t>
            </a:r>
          </a:p>
          <a:p>
            <a:r>
              <a:rPr lang="en-GB" sz="3600" dirty="0"/>
              <a:t>Primarily taught in Years 5 and 6</a:t>
            </a:r>
          </a:p>
          <a:p>
            <a:r>
              <a:rPr lang="en-GB" sz="3600" dirty="0"/>
              <a:t>History lead – I love to listen to children exploring and questioning ideas.  They are encouraged to consider the legacies of different periods in history.</a:t>
            </a:r>
          </a:p>
          <a:p>
            <a:pPr marL="0" indent="0">
              <a:buNone/>
            </a:pPr>
            <a:endParaRPr lang="en-GB" sz="3600" dirty="0"/>
          </a:p>
          <a:p>
            <a:pPr marL="0" indent="0">
              <a:buNone/>
            </a:pPr>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11332533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09810C28-57F4-4047-A68E-D4A3454E8EAE}"/>
              </a:ext>
            </a:extLst>
          </p:cNvPr>
          <p:cNvPicPr>
            <a:picLocks noChangeAspect="1"/>
          </p:cNvPicPr>
          <p:nvPr/>
        </p:nvPicPr>
        <p:blipFill>
          <a:blip r:embed="rId2"/>
          <a:stretch>
            <a:fillRect/>
          </a:stretch>
        </p:blipFill>
        <p:spPr>
          <a:xfrm>
            <a:off x="0" y="0"/>
            <a:ext cx="4848606" cy="6858000"/>
          </a:xfrm>
          <a:prstGeom prst="rect">
            <a:avLst/>
          </a:prstGeom>
        </p:spPr>
      </p:pic>
      <p:sp>
        <p:nvSpPr>
          <p:cNvPr id="15" name="Rectangle 14">
            <a:extLst>
              <a:ext uri="{FF2B5EF4-FFF2-40B4-BE49-F238E27FC236}">
                <a16:creationId xmlns:a16="http://schemas.microsoft.com/office/drawing/2014/main" id="{1058562F-BA78-4430-86EC-B57138705820}"/>
              </a:ext>
            </a:extLst>
          </p:cNvPr>
          <p:cNvSpPr/>
          <p:nvPr/>
        </p:nvSpPr>
        <p:spPr>
          <a:xfrm>
            <a:off x="7062997" y="918402"/>
            <a:ext cx="2519471"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BELONG</a:t>
            </a:r>
          </a:p>
        </p:txBody>
      </p:sp>
      <p:sp>
        <p:nvSpPr>
          <p:cNvPr id="16" name="Rectangle 15">
            <a:extLst>
              <a:ext uri="{FF2B5EF4-FFF2-40B4-BE49-F238E27FC236}">
                <a16:creationId xmlns:a16="http://schemas.microsoft.com/office/drawing/2014/main" id="{76FC5BBE-3BA7-4DB3-A1FE-CB64F5FF2646}"/>
              </a:ext>
            </a:extLst>
          </p:cNvPr>
          <p:cNvSpPr/>
          <p:nvPr/>
        </p:nvSpPr>
        <p:spPr>
          <a:xfrm>
            <a:off x="5648826" y="2247669"/>
            <a:ext cx="2435283"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BELIEVE</a:t>
            </a:r>
          </a:p>
        </p:txBody>
      </p:sp>
      <p:sp>
        <p:nvSpPr>
          <p:cNvPr id="17" name="Rectangle 16">
            <a:extLst>
              <a:ext uri="{FF2B5EF4-FFF2-40B4-BE49-F238E27FC236}">
                <a16:creationId xmlns:a16="http://schemas.microsoft.com/office/drawing/2014/main" id="{A0E36D64-E44A-4319-B3F7-91C8DBE380D6}"/>
              </a:ext>
            </a:extLst>
          </p:cNvPr>
          <p:cNvSpPr/>
          <p:nvPr/>
        </p:nvSpPr>
        <p:spPr>
          <a:xfrm>
            <a:off x="7577960" y="3687002"/>
            <a:ext cx="2149948"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ASPIRE</a:t>
            </a:r>
          </a:p>
        </p:txBody>
      </p:sp>
      <p:sp>
        <p:nvSpPr>
          <p:cNvPr id="18" name="Rectangle 17">
            <a:extLst>
              <a:ext uri="{FF2B5EF4-FFF2-40B4-BE49-F238E27FC236}">
                <a16:creationId xmlns:a16="http://schemas.microsoft.com/office/drawing/2014/main" id="{8337DC81-779D-410C-8C6C-651F45A3A683}"/>
              </a:ext>
            </a:extLst>
          </p:cNvPr>
          <p:cNvSpPr/>
          <p:nvPr/>
        </p:nvSpPr>
        <p:spPr>
          <a:xfrm>
            <a:off x="5910218" y="5219468"/>
            <a:ext cx="2624181" cy="923330"/>
          </a:xfrm>
          <a:prstGeom prst="rect">
            <a:avLst/>
          </a:prstGeom>
          <a:noFill/>
        </p:spPr>
        <p:txBody>
          <a:bodyPr wrap="non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0" i="0" u="none" strike="noStrike" kern="0" cap="none" spc="0" normalizeH="0" baseline="0" noProof="0" dirty="0">
                <a:ln w="0"/>
                <a:effectLst>
                  <a:outerShdw blurRad="38100" dist="19050" dir="2700000" algn="tl" rotWithShape="0">
                    <a:prstClr val="black">
                      <a:alpha val="40000"/>
                    </a:prstClr>
                  </a:outerShdw>
                </a:effectLst>
                <a:uLnTx/>
                <a:uFillTx/>
              </a:rPr>
              <a:t>ACHIEVE</a:t>
            </a:r>
          </a:p>
        </p:txBody>
      </p:sp>
    </p:spTree>
    <p:extLst>
      <p:ext uri="{BB962C8B-B14F-4D97-AF65-F5344CB8AC3E}">
        <p14:creationId xmlns:p14="http://schemas.microsoft.com/office/powerpoint/2010/main" val="40294299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Learning in Year 6</a:t>
            </a:r>
          </a:p>
        </p:txBody>
      </p:sp>
      <p:sp>
        <p:nvSpPr>
          <p:cNvPr id="3" name="Content Placeholder 2"/>
          <p:cNvSpPr>
            <a:spLocks noGrp="1"/>
          </p:cNvSpPr>
          <p:nvPr>
            <p:ph idx="1"/>
          </p:nvPr>
        </p:nvSpPr>
        <p:spPr>
          <a:xfrm>
            <a:off x="677333" y="1392866"/>
            <a:ext cx="8934499" cy="4880344"/>
          </a:xfrm>
        </p:spPr>
        <p:txBody>
          <a:bodyPr>
            <a:normAutofit lnSpcReduction="10000"/>
          </a:bodyPr>
          <a:lstStyle/>
          <a:p>
            <a:r>
              <a:rPr lang="en-GB" sz="2000" dirty="0"/>
              <a:t>River Wild – exploring the River Amazon and the people that use it</a:t>
            </a:r>
          </a:p>
          <a:p>
            <a:r>
              <a:rPr lang="en-GB" sz="2000" dirty="0"/>
              <a:t>Read, Write and Remember to Twinkle – a chance for the children to compose</a:t>
            </a:r>
          </a:p>
          <a:p>
            <a:r>
              <a:rPr lang="en-GB" sz="2000" dirty="0"/>
              <a:t>Don’t Forget the Batteries – creating a moving Christmas decoration to be displayed during our Christmas lunch</a:t>
            </a:r>
          </a:p>
          <a:p>
            <a:r>
              <a:rPr lang="en-GB" sz="2000" dirty="0"/>
              <a:t>Welcome to Britain – learning how Britain has evolved in the last century due to immigration and migration</a:t>
            </a:r>
          </a:p>
          <a:p>
            <a:r>
              <a:rPr lang="en-GB" sz="2000" dirty="0"/>
              <a:t>Life on Earth – understanding the evolution of animals</a:t>
            </a:r>
          </a:p>
          <a:p>
            <a:r>
              <a:rPr lang="en-GB" sz="2000" dirty="0"/>
              <a:t>All Mixed Up – a science project investigating materials</a:t>
            </a:r>
          </a:p>
          <a:p>
            <a:r>
              <a:rPr lang="en-GB" sz="2000" dirty="0"/>
              <a:t>Hip Hop Heaven – children compose a modern hip-hop song using technology</a:t>
            </a:r>
          </a:p>
          <a:p>
            <a:r>
              <a:rPr lang="en-GB" sz="2000" dirty="0"/>
              <a:t>Ancient Adventures – comparing Mayan and Saxon civilisations</a:t>
            </a:r>
          </a:p>
          <a:p>
            <a:r>
              <a:rPr lang="en-GB" sz="2000" dirty="0"/>
              <a:t>Circle of Life – building on our understanding of living things</a:t>
            </a:r>
          </a:p>
          <a:p>
            <a:r>
              <a:rPr lang="en-GB" sz="2000" dirty="0"/>
              <a:t>Portraits Over Time – children appreciate portraits from the past as well as the present</a:t>
            </a:r>
          </a:p>
          <a:p>
            <a:endParaRPr lang="en-GB" dirty="0"/>
          </a:p>
        </p:txBody>
      </p:sp>
    </p:spTree>
    <p:extLst>
      <p:ext uri="{BB962C8B-B14F-4D97-AF65-F5344CB8AC3E}">
        <p14:creationId xmlns:p14="http://schemas.microsoft.com/office/powerpoint/2010/main" val="25841455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93898"/>
          </a:xfrm>
        </p:spPr>
        <p:txBody>
          <a:bodyPr/>
          <a:lstStyle/>
          <a:p>
            <a:r>
              <a:rPr lang="en-GB" dirty="0">
                <a:solidFill>
                  <a:srgbClr val="FFC000"/>
                </a:solidFill>
              </a:rPr>
              <a:t>Learning in Year 6</a:t>
            </a:r>
          </a:p>
        </p:txBody>
      </p:sp>
      <p:sp>
        <p:nvSpPr>
          <p:cNvPr id="3" name="Content Placeholder 2"/>
          <p:cNvSpPr>
            <a:spLocks noGrp="1"/>
          </p:cNvSpPr>
          <p:nvPr>
            <p:ph idx="1"/>
          </p:nvPr>
        </p:nvSpPr>
        <p:spPr>
          <a:xfrm>
            <a:off x="677334" y="1565165"/>
            <a:ext cx="8775010" cy="4516658"/>
          </a:xfrm>
        </p:spPr>
        <p:txBody>
          <a:bodyPr>
            <a:normAutofit lnSpcReduction="10000"/>
          </a:bodyPr>
          <a:lstStyle/>
          <a:p>
            <a:r>
              <a:rPr lang="en-GB" sz="2800" dirty="0"/>
              <a:t>The elephant in the room – SATs. Are they really that bad? No. </a:t>
            </a:r>
          </a:p>
          <a:p>
            <a:r>
              <a:rPr lang="en-GB" sz="2800" dirty="0"/>
              <a:t>Our philosophy is that as long as the children walk into that room feeling confident and out knowing they’ve tried their best, then we’re happy. </a:t>
            </a:r>
          </a:p>
          <a:p>
            <a:r>
              <a:rPr lang="en-GB" sz="2800" dirty="0"/>
              <a:t>How can you help get the best out of your children? Ensure they do a great job of all of their home learning. </a:t>
            </a:r>
          </a:p>
          <a:p>
            <a:r>
              <a:rPr lang="en-GB" sz="2800" dirty="0"/>
              <a:t>We’ll share so much more information about them at Parents Evening and SATs Information Evening. </a:t>
            </a:r>
          </a:p>
          <a:p>
            <a:r>
              <a:rPr lang="en-GB" sz="2800" dirty="0"/>
              <a:t>Please don’t panic. </a:t>
            </a:r>
          </a:p>
          <a:p>
            <a:pPr marL="0" indent="0">
              <a:buNone/>
            </a:pPr>
            <a:endParaRPr lang="en-GB" dirty="0"/>
          </a:p>
          <a:p>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2066384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93898"/>
          </a:xfrm>
        </p:spPr>
        <p:txBody>
          <a:bodyPr/>
          <a:lstStyle/>
          <a:p>
            <a:r>
              <a:rPr lang="en-GB" dirty="0">
                <a:solidFill>
                  <a:srgbClr val="FFC000"/>
                </a:solidFill>
              </a:rPr>
              <a:t>Learning in Year 6</a:t>
            </a:r>
          </a:p>
        </p:txBody>
      </p:sp>
      <p:sp>
        <p:nvSpPr>
          <p:cNvPr id="3" name="Content Placeholder 2"/>
          <p:cNvSpPr>
            <a:spLocks noGrp="1"/>
          </p:cNvSpPr>
          <p:nvPr>
            <p:ph idx="1"/>
          </p:nvPr>
        </p:nvSpPr>
        <p:spPr>
          <a:xfrm>
            <a:off x="677334" y="1565165"/>
            <a:ext cx="8775010" cy="4516658"/>
          </a:xfrm>
        </p:spPr>
        <p:txBody>
          <a:bodyPr/>
          <a:lstStyle/>
          <a:p>
            <a:r>
              <a:rPr lang="en-GB" sz="2800" dirty="0"/>
              <a:t>Our core curriculum continues to build on what the children have learnt so far</a:t>
            </a:r>
          </a:p>
          <a:p>
            <a:pPr lvl="1"/>
            <a:r>
              <a:rPr lang="en-GB" sz="2400" dirty="0"/>
              <a:t>In English, children will further develop their ability construct sentences and paragraphs which are fit for purpose. </a:t>
            </a:r>
          </a:p>
          <a:p>
            <a:pPr lvl="1"/>
            <a:r>
              <a:rPr lang="en-GB" sz="2400" dirty="0"/>
              <a:t>In maths, we will develop fluency in all four operations as well as fractions, decimals and percentages.  Once this is in place, children will be better equipped to solve problems.</a:t>
            </a:r>
          </a:p>
          <a:p>
            <a:pPr lvl="1"/>
            <a:r>
              <a:rPr lang="en-GB" sz="2400" dirty="0"/>
              <a:t>In reading, children are explored to wide variety of texts. We use these as a vehicle to develop their understanding of vocabulary, retrieve information quickly and infer meaning. </a:t>
            </a:r>
          </a:p>
          <a:p>
            <a:pPr lvl="1"/>
            <a:endParaRPr lang="en-GB" dirty="0"/>
          </a:p>
          <a:p>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7266982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16196"/>
            <a:ext cx="8596668" cy="1320800"/>
          </a:xfrm>
        </p:spPr>
        <p:txBody>
          <a:bodyPr/>
          <a:lstStyle/>
          <a:p>
            <a:r>
              <a:rPr lang="en-GB" dirty="0">
                <a:solidFill>
                  <a:srgbClr val="FFC000"/>
                </a:solidFill>
              </a:rPr>
              <a:t>Reading – a love of reading is the most effective way to raise attainment.</a:t>
            </a:r>
          </a:p>
        </p:txBody>
      </p:sp>
      <p:sp>
        <p:nvSpPr>
          <p:cNvPr id="3" name="Content Placeholder 2"/>
          <p:cNvSpPr>
            <a:spLocks noGrp="1"/>
          </p:cNvSpPr>
          <p:nvPr>
            <p:ph idx="1"/>
          </p:nvPr>
        </p:nvSpPr>
        <p:spPr>
          <a:xfrm>
            <a:off x="677334" y="1685578"/>
            <a:ext cx="8596668" cy="4633616"/>
          </a:xfrm>
        </p:spPr>
        <p:txBody>
          <a:bodyPr>
            <a:normAutofit lnSpcReduction="10000"/>
          </a:bodyPr>
          <a:lstStyle/>
          <a:p>
            <a:r>
              <a:rPr lang="en-GB" sz="3600" dirty="0"/>
              <a:t>All children are expected to read at home at least four times a week.  Stamina in Year 6 should last for </a:t>
            </a:r>
            <a:r>
              <a:rPr lang="en-GB" sz="3600" b="1" dirty="0"/>
              <a:t>at least</a:t>
            </a:r>
            <a:r>
              <a:rPr lang="en-GB" sz="3600" dirty="0"/>
              <a:t> 15 minutes. </a:t>
            </a:r>
          </a:p>
          <a:p>
            <a:r>
              <a:rPr lang="en-GB" sz="3600" dirty="0"/>
              <a:t>Their reading log still needs to be signed by an adult.  </a:t>
            </a:r>
          </a:p>
          <a:p>
            <a:r>
              <a:rPr lang="en-GB" sz="3600" dirty="0"/>
              <a:t>It is no surprise that the children who read the most at home, do better in their SATs and are most ready for secondary school. </a:t>
            </a:r>
          </a:p>
          <a:p>
            <a:pPr marL="0" indent="0">
              <a:buNone/>
            </a:pPr>
            <a:endParaRPr lang="en-GB" sz="3600" dirty="0"/>
          </a:p>
          <a:p>
            <a:endParaRPr lang="en-GB" sz="3600"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322630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16196"/>
            <a:ext cx="8596668" cy="1320800"/>
          </a:xfrm>
        </p:spPr>
        <p:txBody>
          <a:bodyPr/>
          <a:lstStyle/>
          <a:p>
            <a:r>
              <a:rPr lang="en-GB" dirty="0">
                <a:solidFill>
                  <a:srgbClr val="FFC000"/>
                </a:solidFill>
              </a:rPr>
              <a:t>Reading – a love of reading is the most effective way to raise attainment.</a:t>
            </a:r>
          </a:p>
        </p:txBody>
      </p:sp>
      <p:sp>
        <p:nvSpPr>
          <p:cNvPr id="3" name="Content Placeholder 2"/>
          <p:cNvSpPr>
            <a:spLocks noGrp="1"/>
          </p:cNvSpPr>
          <p:nvPr>
            <p:ph idx="1"/>
          </p:nvPr>
        </p:nvSpPr>
        <p:spPr>
          <a:xfrm>
            <a:off x="677334" y="1685578"/>
            <a:ext cx="8596668" cy="4633616"/>
          </a:xfrm>
        </p:spPr>
        <p:txBody>
          <a:bodyPr>
            <a:normAutofit/>
          </a:bodyPr>
          <a:lstStyle/>
          <a:p>
            <a:r>
              <a:rPr lang="en-GB" sz="3600" dirty="0"/>
              <a:t>Children visit our library regularly because we want the children to read a wide variety of books. </a:t>
            </a:r>
          </a:p>
          <a:p>
            <a:r>
              <a:rPr lang="en-GB" sz="3600" dirty="0"/>
              <a:t>SORA is a great, and free, way of exploring new authors – children already have login details in their home reading books. </a:t>
            </a:r>
          </a:p>
          <a:p>
            <a:pPr marL="0" indent="0">
              <a:buNone/>
            </a:pPr>
            <a:endParaRPr lang="en-GB" sz="3600" dirty="0"/>
          </a:p>
          <a:p>
            <a:endParaRPr lang="en-GB" sz="3600" dirty="0"/>
          </a:p>
          <a:p>
            <a:endParaRPr lang="en-GB" sz="3600"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5344039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Home learning</a:t>
            </a:r>
          </a:p>
        </p:txBody>
      </p:sp>
      <p:sp>
        <p:nvSpPr>
          <p:cNvPr id="3" name="Content Placeholder 2"/>
          <p:cNvSpPr>
            <a:spLocks noGrp="1"/>
          </p:cNvSpPr>
          <p:nvPr>
            <p:ph idx="1"/>
          </p:nvPr>
        </p:nvSpPr>
        <p:spPr>
          <a:xfrm>
            <a:off x="677334" y="1405677"/>
            <a:ext cx="8923866" cy="4761207"/>
          </a:xfrm>
        </p:spPr>
        <p:txBody>
          <a:bodyPr>
            <a:noAutofit/>
          </a:bodyPr>
          <a:lstStyle/>
          <a:p>
            <a:r>
              <a:rPr lang="en-GB" sz="2400" dirty="0"/>
              <a:t>Reading 4 times a week</a:t>
            </a:r>
          </a:p>
          <a:p>
            <a:r>
              <a:rPr lang="en-GB" sz="2400" dirty="0"/>
              <a:t>Spelling – we will be sending home a half-termly spelling overview for your information. ‘Orange’ words will come home too to practise. </a:t>
            </a:r>
          </a:p>
          <a:p>
            <a:r>
              <a:rPr lang="en-GB" sz="2400" dirty="0"/>
              <a:t>Times Table Rock Stars – 10 minutes twice a week ideally. Sound Check and Studio are best for Year 6. </a:t>
            </a:r>
          </a:p>
          <a:p>
            <a:r>
              <a:rPr lang="en-GB" sz="2400" dirty="0"/>
              <a:t>After Christmas, the intensity increases with personal study books. </a:t>
            </a:r>
          </a:p>
          <a:p>
            <a:r>
              <a:rPr lang="en-GB" sz="2400" dirty="0"/>
              <a:t>There will also be an Easter homework pack (this will be the only time we ask them to do anything big over the holidays)</a:t>
            </a:r>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11219914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Thrive</a:t>
            </a:r>
          </a:p>
        </p:txBody>
      </p:sp>
      <p:pic>
        <p:nvPicPr>
          <p:cNvPr id="6" name="Picture 5"/>
          <p:cNvPicPr>
            <a:picLocks noChangeAspect="1"/>
          </p:cNvPicPr>
          <p:nvPr/>
        </p:nvPicPr>
        <p:blipFill>
          <a:blip r:embed="rId2">
            <a:extLst>
              <a:ext uri="{BEBA8EAE-BF5A-486C-A8C5-ECC9F3942E4B}">
                <a14:imgProps xmlns:a14="http://schemas.microsoft.com/office/drawing/2010/main">
                  <a14:imgLayer r:embed="rId3">
                    <a14:imgEffect>
                      <a14:backgroundRemoval t="8065" b="94282" l="6419" r="94009">
                        <a14:foregroundMark x1="49643" y1="8211" x2="49643" y2="8211"/>
                        <a14:foregroundMark x1="15977" y1="91642" x2="15977" y2="91642"/>
                        <a14:foregroundMark x1="61626" y1="92522" x2="61626" y2="92522"/>
                        <a14:foregroundMark x1="61626" y1="92669" x2="61626" y2="92669"/>
                        <a14:foregroundMark x1="61626" y1="92669" x2="61626" y2="92669"/>
                        <a14:foregroundMark x1="94009" y1="94282" x2="94009" y2="94282"/>
                        <a14:foregroundMark x1="6419" y1="94135" x2="6419" y2="94135"/>
                      </a14:backgroundRemoval>
                    </a14:imgEffect>
                  </a14:imgLayer>
                </a14:imgProps>
              </a:ext>
            </a:extLst>
          </a:blip>
          <a:stretch>
            <a:fillRect/>
          </a:stretch>
        </p:blipFill>
        <p:spPr>
          <a:xfrm>
            <a:off x="2757487" y="180975"/>
            <a:ext cx="6677025" cy="6496050"/>
          </a:xfrm>
          <a:prstGeom prst="rect">
            <a:avLst/>
          </a:prstGeom>
        </p:spPr>
      </p:pic>
      <p:sp>
        <p:nvSpPr>
          <p:cNvPr id="7" name="TextBox 6"/>
          <p:cNvSpPr txBox="1"/>
          <p:nvPr/>
        </p:nvSpPr>
        <p:spPr>
          <a:xfrm>
            <a:off x="677334" y="1424763"/>
            <a:ext cx="3830871" cy="1477328"/>
          </a:xfrm>
          <a:prstGeom prst="rect">
            <a:avLst/>
          </a:prstGeom>
          <a:noFill/>
        </p:spPr>
        <p:txBody>
          <a:bodyPr wrap="square" rtlCol="0">
            <a:spAutoFit/>
          </a:bodyPr>
          <a:lstStyle/>
          <a:p>
            <a:r>
              <a:rPr lang="en-GB" dirty="0"/>
              <a:t>Thrive supports emotional development, behaviour and it also helps support children who struggle to come to school. </a:t>
            </a:r>
          </a:p>
          <a:p>
            <a:endParaRPr lang="en-GB" dirty="0"/>
          </a:p>
        </p:txBody>
      </p:sp>
    </p:spTree>
    <p:extLst>
      <p:ext uri="{BB962C8B-B14F-4D97-AF65-F5344CB8AC3E}">
        <p14:creationId xmlns:p14="http://schemas.microsoft.com/office/powerpoint/2010/main" val="23787049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48093"/>
            <a:ext cx="8596668" cy="1320800"/>
          </a:xfrm>
        </p:spPr>
        <p:txBody>
          <a:bodyPr/>
          <a:lstStyle/>
          <a:p>
            <a:r>
              <a:rPr lang="en-GB" dirty="0">
                <a:solidFill>
                  <a:srgbClr val="FFC000"/>
                </a:solidFill>
              </a:rPr>
              <a:t>Thrive</a:t>
            </a:r>
          </a:p>
        </p:txBody>
      </p:sp>
      <p:sp>
        <p:nvSpPr>
          <p:cNvPr id="3" name="Content Placeholder 2"/>
          <p:cNvSpPr>
            <a:spLocks noGrp="1"/>
          </p:cNvSpPr>
          <p:nvPr>
            <p:ph idx="1"/>
          </p:nvPr>
        </p:nvSpPr>
        <p:spPr>
          <a:xfrm>
            <a:off x="677334" y="908493"/>
            <a:ext cx="8596668" cy="4907516"/>
          </a:xfrm>
        </p:spPr>
        <p:txBody>
          <a:bodyPr>
            <a:noAutofit/>
          </a:bodyPr>
          <a:lstStyle/>
          <a:p>
            <a:r>
              <a:rPr lang="en-GB" sz="2200" dirty="0"/>
              <a:t>There are two trained practitioners within the school that can run Thrive sessions. </a:t>
            </a:r>
          </a:p>
          <a:p>
            <a:r>
              <a:rPr lang="en-GB" sz="2200" dirty="0"/>
              <a:t>Thrive sessions can be either 1-1 or in small groups based on the need of the child. We also run thrive sessions with parents and their child, which is supported by our Home School Link Worker. </a:t>
            </a:r>
          </a:p>
          <a:p>
            <a:r>
              <a:rPr lang="en-GB" sz="2200" dirty="0"/>
              <a:t>Those that have either 1-1 or group sessions with our trained practitioners will have termly reports that are sent home so you can see the targets they are working on and how you can support them at home. </a:t>
            </a:r>
          </a:p>
          <a:p>
            <a:pPr marL="0" indent="0">
              <a:buNone/>
            </a:pPr>
            <a:endParaRPr lang="en-GB" sz="2200" dirty="0"/>
          </a:p>
        </p:txBody>
      </p:sp>
    </p:spTree>
    <p:extLst>
      <p:ext uri="{BB962C8B-B14F-4D97-AF65-F5344CB8AC3E}">
        <p14:creationId xmlns:p14="http://schemas.microsoft.com/office/powerpoint/2010/main" val="41694336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Activities in Year 6 this year</a:t>
            </a:r>
          </a:p>
        </p:txBody>
      </p:sp>
      <p:sp>
        <p:nvSpPr>
          <p:cNvPr id="3" name="Content Placeholder 2"/>
          <p:cNvSpPr>
            <a:spLocks noGrp="1"/>
          </p:cNvSpPr>
          <p:nvPr>
            <p:ph idx="1"/>
          </p:nvPr>
        </p:nvSpPr>
        <p:spPr>
          <a:xfrm>
            <a:off x="677334" y="1607696"/>
            <a:ext cx="8596668" cy="3880773"/>
          </a:xfrm>
        </p:spPr>
        <p:txBody>
          <a:bodyPr>
            <a:normAutofit fontScale="92500" lnSpcReduction="10000"/>
          </a:bodyPr>
          <a:lstStyle/>
          <a:p>
            <a:r>
              <a:rPr lang="en-GB" sz="2400" dirty="0"/>
              <a:t>Avon Tyrell – if you’ve changed your mind and now want to go, it’s not too late to sign up but you must do so by the end of this month</a:t>
            </a:r>
          </a:p>
          <a:p>
            <a:r>
              <a:rPr lang="en-GB" sz="2400" dirty="0"/>
              <a:t>Zoo in school – children will handle a range of creatures who have adapted to their environment</a:t>
            </a:r>
          </a:p>
          <a:p>
            <a:r>
              <a:rPr lang="en-GB" sz="2400" dirty="0"/>
              <a:t>Ancient Adventurer – an expert in Mayan culture brings our history project alive. </a:t>
            </a:r>
          </a:p>
          <a:p>
            <a:r>
              <a:rPr lang="en-GB" sz="2400" dirty="0"/>
              <a:t>Still to be confirmed (depends on how much we raise from the Spelling Bee): after SATs celebration, Bowling and Hide and Seek</a:t>
            </a:r>
          </a:p>
          <a:p>
            <a:r>
              <a:rPr lang="en-GB" sz="2400" dirty="0"/>
              <a:t>End of Year 6 performance</a:t>
            </a:r>
          </a:p>
          <a:p>
            <a:r>
              <a:rPr lang="en-GB" sz="2400" dirty="0"/>
              <a:t>Leavers’ songs and speeches</a:t>
            </a:r>
          </a:p>
          <a:p>
            <a:endParaRPr lang="en-GB" dirty="0"/>
          </a:p>
          <a:p>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19252055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Events for you to join</a:t>
            </a:r>
          </a:p>
        </p:txBody>
      </p:sp>
      <p:sp>
        <p:nvSpPr>
          <p:cNvPr id="3" name="Content Placeholder 2"/>
          <p:cNvSpPr>
            <a:spLocks noGrp="1"/>
          </p:cNvSpPr>
          <p:nvPr>
            <p:ph idx="1"/>
          </p:nvPr>
        </p:nvSpPr>
        <p:spPr/>
        <p:txBody>
          <a:bodyPr/>
          <a:lstStyle/>
          <a:p>
            <a:r>
              <a:rPr lang="en-GB" sz="2400" dirty="0"/>
              <a:t>Avon Tyrell meeting – 16</a:t>
            </a:r>
            <a:r>
              <a:rPr lang="en-GB" sz="2400" baseline="30000" dirty="0"/>
              <a:t>th</a:t>
            </a:r>
            <a:r>
              <a:rPr lang="en-GB" sz="2400" dirty="0"/>
              <a:t> December </a:t>
            </a:r>
          </a:p>
          <a:p>
            <a:r>
              <a:rPr lang="en-GB" sz="2400" dirty="0"/>
              <a:t>Pre-SATs meeting  - 12</a:t>
            </a:r>
            <a:r>
              <a:rPr lang="en-GB" sz="2400" baseline="30000" dirty="0"/>
              <a:t>th</a:t>
            </a:r>
            <a:r>
              <a:rPr lang="en-GB" sz="2400" dirty="0"/>
              <a:t> March </a:t>
            </a:r>
          </a:p>
          <a:p>
            <a:r>
              <a:rPr lang="en-GB" sz="2400" dirty="0"/>
              <a:t>End of year production – 8</a:t>
            </a:r>
            <a:r>
              <a:rPr lang="en-GB" sz="2400" baseline="30000" dirty="0"/>
              <a:t>th</a:t>
            </a:r>
            <a:r>
              <a:rPr lang="en-GB" sz="2400" dirty="0"/>
              <a:t> July</a:t>
            </a:r>
          </a:p>
          <a:p>
            <a:r>
              <a:rPr lang="en-GB" sz="2400" dirty="0"/>
              <a:t>Leavers’ songs and speeches – their last ever day! </a:t>
            </a:r>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4595860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School uniform and PE kit </a:t>
            </a:r>
          </a:p>
        </p:txBody>
      </p:sp>
      <p:sp>
        <p:nvSpPr>
          <p:cNvPr id="3" name="Content Placeholder 2"/>
          <p:cNvSpPr>
            <a:spLocks noGrp="1"/>
          </p:cNvSpPr>
          <p:nvPr>
            <p:ph idx="1"/>
          </p:nvPr>
        </p:nvSpPr>
        <p:spPr>
          <a:xfrm>
            <a:off x="677334" y="1246909"/>
            <a:ext cx="8596668" cy="4794453"/>
          </a:xfrm>
        </p:spPr>
        <p:txBody>
          <a:bodyPr>
            <a:normAutofit/>
          </a:bodyPr>
          <a:lstStyle/>
          <a:p>
            <a:r>
              <a:rPr lang="en-GB" dirty="0"/>
              <a:t>Children are expected to wear the correct uniform at all times. Shirts/t-shirts need to be tucked in.</a:t>
            </a:r>
          </a:p>
          <a:p>
            <a:r>
              <a:rPr lang="en-US" dirty="0"/>
              <a:t>Hair bands, ribbons/bows or ‘</a:t>
            </a:r>
            <a:r>
              <a:rPr lang="en-US" dirty="0" err="1"/>
              <a:t>scrunchies</a:t>
            </a:r>
            <a:r>
              <a:rPr lang="en-US" dirty="0"/>
              <a:t>’ should be plain and either blue or black and of a sensible size. </a:t>
            </a:r>
          </a:p>
          <a:p>
            <a:r>
              <a:rPr lang="en-US" dirty="0"/>
              <a:t>The only jewellery that children are permitted to wear to school is stud ear-rings and small items of religious significance. Hooped earrings are not allowed. </a:t>
            </a:r>
          </a:p>
          <a:p>
            <a:r>
              <a:rPr lang="en-GB" dirty="0"/>
              <a:t>Children may only wear trainers on PE days.  If they wear trainers on a school uniform day, they will be given school plimsolls to wear.</a:t>
            </a:r>
          </a:p>
          <a:p>
            <a:r>
              <a:rPr lang="en-GB" dirty="0"/>
              <a:t>For PE, the children need to wear their colour team t-shirt and a non-branded sweatshirt/hoodie.</a:t>
            </a:r>
          </a:p>
          <a:p>
            <a:r>
              <a:rPr lang="en-GB" dirty="0"/>
              <a:t>Check our website at kingsfurlong.net for the full list of school uniform and PE.</a:t>
            </a:r>
          </a:p>
          <a:p>
            <a:r>
              <a:rPr lang="en-GB" dirty="0"/>
              <a:t>The children will be able to purchase a leavers’ hoodie early next year, which will become part of their PE kit. </a:t>
            </a:r>
          </a:p>
        </p:txBody>
      </p:sp>
    </p:spTree>
    <p:extLst>
      <p:ext uri="{BB962C8B-B14F-4D97-AF65-F5344CB8AC3E}">
        <p14:creationId xmlns:p14="http://schemas.microsoft.com/office/powerpoint/2010/main" val="40232426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Social media</a:t>
            </a:r>
          </a:p>
        </p:txBody>
      </p:sp>
      <p:sp>
        <p:nvSpPr>
          <p:cNvPr id="3" name="Content Placeholder 2"/>
          <p:cNvSpPr>
            <a:spLocks noGrp="1"/>
          </p:cNvSpPr>
          <p:nvPr>
            <p:ph idx="1"/>
          </p:nvPr>
        </p:nvSpPr>
        <p:spPr>
          <a:xfrm>
            <a:off x="677334" y="1470633"/>
            <a:ext cx="8596668" cy="4697411"/>
          </a:xfrm>
        </p:spPr>
        <p:txBody>
          <a:bodyPr>
            <a:normAutofit/>
          </a:bodyPr>
          <a:lstStyle/>
          <a:p>
            <a:r>
              <a:rPr lang="en-GB" dirty="0"/>
              <a:t>We are aware that many of our children are accessing social media apps like ‘WhatsApp’ and </a:t>
            </a:r>
            <a:r>
              <a:rPr lang="en-GB" dirty="0" err="1"/>
              <a:t>TikTok</a:t>
            </a:r>
            <a:endParaRPr lang="en-GB" dirty="0"/>
          </a:p>
          <a:p>
            <a:r>
              <a:rPr lang="en-GB" dirty="0"/>
              <a:t>The age limit for a WhatsApp or </a:t>
            </a:r>
            <a:r>
              <a:rPr lang="en-GB" dirty="0" err="1"/>
              <a:t>TikTok</a:t>
            </a:r>
            <a:r>
              <a:rPr lang="en-GB" dirty="0"/>
              <a:t> account is 13.</a:t>
            </a:r>
          </a:p>
          <a:p>
            <a:r>
              <a:rPr lang="en-GB" dirty="0"/>
              <a:t>Our experience over recent years has been that the number of our children in group chats is increasing.  </a:t>
            </a:r>
          </a:p>
          <a:p>
            <a:r>
              <a:rPr lang="en-GB" dirty="0"/>
              <a:t>The children do not yet have the maturity to manage the emotions that negative messages bring or to access the content that is available which is why the apps are not for children.  </a:t>
            </a:r>
          </a:p>
          <a:p>
            <a:r>
              <a:rPr lang="en-GB" dirty="0"/>
              <a:t>If you allow your children to have these apps, be prepared to deal with the consequences.  </a:t>
            </a:r>
          </a:p>
          <a:p>
            <a:r>
              <a:rPr lang="en-GB" dirty="0"/>
              <a:t>To help you with this, there is a workshop with </a:t>
            </a:r>
            <a:r>
              <a:rPr lang="en-GB" dirty="0" err="1"/>
              <a:t>Eduthing</a:t>
            </a:r>
            <a:r>
              <a:rPr lang="en-GB" dirty="0"/>
              <a:t>, our network provider, about managing social media and keeping your child safe online on </a:t>
            </a:r>
            <a:r>
              <a:rPr lang="en-GB" b="1" dirty="0"/>
              <a:t>Thursday 19</a:t>
            </a:r>
            <a:r>
              <a:rPr lang="en-GB" b="1" baseline="30000" dirty="0"/>
              <a:t>th</a:t>
            </a:r>
            <a:r>
              <a:rPr lang="en-GB" b="1" dirty="0"/>
              <a:t> September 5:30pm.</a:t>
            </a:r>
            <a:r>
              <a:rPr lang="en-GB" dirty="0"/>
              <a:t>  Please try to attend!</a:t>
            </a:r>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6719029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Attendance and Lateness </a:t>
            </a:r>
          </a:p>
        </p:txBody>
      </p:sp>
      <p:sp>
        <p:nvSpPr>
          <p:cNvPr id="3" name="Content Placeholder 2"/>
          <p:cNvSpPr>
            <a:spLocks noGrp="1"/>
          </p:cNvSpPr>
          <p:nvPr>
            <p:ph idx="1"/>
          </p:nvPr>
        </p:nvSpPr>
        <p:spPr>
          <a:xfrm>
            <a:off x="677334" y="1313411"/>
            <a:ext cx="8596668" cy="4721629"/>
          </a:xfrm>
        </p:spPr>
        <p:txBody>
          <a:bodyPr>
            <a:normAutofit fontScale="92500" lnSpcReduction="20000"/>
          </a:bodyPr>
          <a:lstStyle/>
          <a:p>
            <a:pPr marL="0" indent="0">
              <a:buNone/>
            </a:pPr>
            <a:r>
              <a:rPr lang="en-US" dirty="0"/>
              <a:t>Good attendance starts with close and productive relationships with parents and children.</a:t>
            </a:r>
          </a:p>
          <a:p>
            <a:pPr marL="0" indent="0">
              <a:buNone/>
            </a:pPr>
            <a:r>
              <a:rPr lang="en-US" dirty="0"/>
              <a:t>We expect children to be on time and attend school every day. </a:t>
            </a:r>
          </a:p>
          <a:p>
            <a:r>
              <a:rPr lang="en-US" dirty="0"/>
              <a:t>Doors close at 8:45am. If your child arrives after this time they will be marked as late</a:t>
            </a:r>
          </a:p>
          <a:p>
            <a:r>
              <a:rPr lang="en-US" dirty="0"/>
              <a:t>If your child is not well enough to attend school you must let the office know</a:t>
            </a:r>
          </a:p>
          <a:p>
            <a:r>
              <a:rPr lang="en-US" dirty="0"/>
              <a:t>If you are struggling to get your child into school – let us know, don’t let them stay at home. We have a great team who can help!</a:t>
            </a:r>
          </a:p>
          <a:p>
            <a:r>
              <a:rPr lang="en-US" dirty="0"/>
              <a:t>If attendance drops below 90% we will contact you to see if we can offer any help. We can contact the school nurse if there are medical worries or look at if we need to offer emotional support</a:t>
            </a:r>
          </a:p>
          <a:p>
            <a:r>
              <a:rPr lang="en-US" dirty="0"/>
              <a:t>All children who have attendance under 90% are tracked and monitored by Miss </a:t>
            </a:r>
            <a:r>
              <a:rPr lang="en-US" dirty="0" err="1"/>
              <a:t>Westaway</a:t>
            </a:r>
            <a:endParaRPr lang="en-US" dirty="0"/>
          </a:p>
          <a:p>
            <a:r>
              <a:rPr lang="en-US" dirty="0"/>
              <a:t>Poor attendance impacts on learning – it is difficult for the children to fill in the gaps if they regularly miss parts of our learning journeys.</a:t>
            </a:r>
          </a:p>
          <a:p>
            <a:endParaRPr lang="en-US" dirty="0"/>
          </a:p>
          <a:p>
            <a:pPr marL="0" indent="0">
              <a:buNone/>
            </a:pPr>
            <a:endParaRPr lang="en-GB" dirty="0"/>
          </a:p>
          <a:p>
            <a:pPr marL="0" indent="0">
              <a:buNone/>
            </a:pPr>
            <a:r>
              <a:rPr lang="en-GB" dirty="0"/>
              <a:t>Remember communication is key – if we don’t know about any worries, we can’t help!</a:t>
            </a:r>
          </a:p>
        </p:txBody>
      </p:sp>
    </p:spTree>
    <p:extLst>
      <p:ext uri="{BB962C8B-B14F-4D97-AF65-F5344CB8AC3E}">
        <p14:creationId xmlns:p14="http://schemas.microsoft.com/office/powerpoint/2010/main" val="27007658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Communication</a:t>
            </a:r>
          </a:p>
        </p:txBody>
      </p:sp>
      <p:sp>
        <p:nvSpPr>
          <p:cNvPr id="3" name="Content Placeholder 2"/>
          <p:cNvSpPr>
            <a:spLocks noGrp="1"/>
          </p:cNvSpPr>
          <p:nvPr>
            <p:ph idx="1"/>
          </p:nvPr>
        </p:nvSpPr>
        <p:spPr/>
        <p:txBody>
          <a:bodyPr/>
          <a:lstStyle/>
          <a:p>
            <a:r>
              <a:rPr lang="en-GB" dirty="0"/>
              <a:t>All children have a yellow home school book which should be in school every day and taken home each night.</a:t>
            </a:r>
          </a:p>
          <a:p>
            <a:r>
              <a:rPr lang="en-GB" dirty="0"/>
              <a:t>We use </a:t>
            </a:r>
            <a:r>
              <a:rPr lang="en-GB" dirty="0" err="1"/>
              <a:t>Arbor</a:t>
            </a:r>
            <a:r>
              <a:rPr lang="en-GB" dirty="0"/>
              <a:t> to send messages and emails.  Please read them because we send a lot of information this way. Any problems with accessing the app please see the office. </a:t>
            </a:r>
          </a:p>
          <a:p>
            <a:r>
              <a:rPr lang="en-GB" dirty="0"/>
              <a:t>Half termly newsletter with all of the key dates on it.  This will come to you via email at the start of each half term.</a:t>
            </a:r>
          </a:p>
          <a:p>
            <a:r>
              <a:rPr lang="en-GB" dirty="0"/>
              <a:t>We will contact you if your child has landed on red or gold on our behaviour system.  </a:t>
            </a:r>
          </a:p>
          <a:p>
            <a:r>
              <a:rPr lang="en-GB" dirty="0"/>
              <a:t>Please let us know if there is a change in circumstances or a problem which will affect your child even if you think they are dealing with it.  Phone the office and ask us to call and we will get back to you as soon as we can.  Working as a team is absolutely the best thing for your child!</a:t>
            </a:r>
          </a:p>
          <a:p>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21158719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C000"/>
                </a:solidFill>
              </a:rPr>
              <a:t>Check out our website!</a:t>
            </a:r>
          </a:p>
        </p:txBody>
      </p:sp>
      <p:sp>
        <p:nvSpPr>
          <p:cNvPr id="3" name="Content Placeholder 2"/>
          <p:cNvSpPr>
            <a:spLocks noGrp="1"/>
          </p:cNvSpPr>
          <p:nvPr>
            <p:ph idx="1"/>
          </p:nvPr>
        </p:nvSpPr>
        <p:spPr/>
        <p:txBody>
          <a:bodyPr/>
          <a:lstStyle/>
          <a:p>
            <a:pPr marL="0" indent="0">
              <a:buNone/>
            </a:pPr>
            <a:r>
              <a:rPr lang="en-GB" dirty="0">
                <a:hlinkClick r:id="rId2"/>
              </a:rPr>
              <a:t>https://www.kingsfurlong.net/</a:t>
            </a:r>
            <a:endParaRPr lang="en-GB" dirty="0"/>
          </a:p>
          <a:p>
            <a:pPr marL="0" indent="0">
              <a:buNone/>
            </a:pPr>
            <a:r>
              <a:rPr lang="en-GB" dirty="0"/>
              <a:t>We have a wealth of information on our website. </a:t>
            </a:r>
          </a:p>
          <a:p>
            <a:r>
              <a:rPr lang="en-GB" dirty="0"/>
              <a:t>School policies, letters and key dates</a:t>
            </a:r>
          </a:p>
          <a:p>
            <a:r>
              <a:rPr lang="en-GB" dirty="0"/>
              <a:t>Uniform and PE kit expectations</a:t>
            </a:r>
          </a:p>
          <a:p>
            <a:r>
              <a:rPr lang="en-GB" dirty="0"/>
              <a:t>Information about what your child will be learning over the year</a:t>
            </a:r>
          </a:p>
          <a:p>
            <a:r>
              <a:rPr lang="en-GB" dirty="0"/>
              <a:t>Parent information on supporting your child with behaviour and mental health plus support for you! </a:t>
            </a:r>
          </a:p>
          <a:p>
            <a:r>
              <a:rPr lang="en-GB" dirty="0"/>
              <a:t>Plus much, much more!</a:t>
            </a:r>
          </a:p>
          <a:p>
            <a:endParaRPr lang="en-GB" dirty="0"/>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40234408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41319284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2884835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1478616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22512020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948831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9116704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42133641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7420948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solidFill>
                <a:srgbClr val="FFC000"/>
              </a:solidFill>
            </a:endParaRPr>
          </a:p>
        </p:txBody>
      </p:sp>
      <p:sp>
        <p:nvSpPr>
          <p:cNvPr id="3" name="Content Placeholder 2"/>
          <p:cNvSpPr>
            <a:spLocks noGrp="1"/>
          </p:cNvSpPr>
          <p:nvPr>
            <p:ph idx="1"/>
          </p:nvPr>
        </p:nvSpPr>
        <p:spPr/>
        <p:txBody>
          <a:bodyPr/>
          <a:lstStyle/>
          <a:p>
            <a:endParaRPr lang="en-GB"/>
          </a:p>
        </p:txBody>
      </p:sp>
      <p:grpSp>
        <p:nvGrpSpPr>
          <p:cNvPr id="4" name="Group 3"/>
          <p:cNvGrpSpPr/>
          <p:nvPr/>
        </p:nvGrpSpPr>
        <p:grpSpPr>
          <a:xfrm>
            <a:off x="10080000" y="5040000"/>
            <a:ext cx="1815737" cy="1586971"/>
            <a:chOff x="10110651" y="5147732"/>
            <a:chExt cx="1815737" cy="1586971"/>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93531" y="5147732"/>
              <a:ext cx="1516146" cy="1516146"/>
            </a:xfrm>
            <a:prstGeom prst="rect">
              <a:avLst/>
            </a:prstGeom>
          </p:spPr>
        </p:pic>
        <p:sp>
          <p:nvSpPr>
            <p:cNvPr id="6" name="TextBox 5"/>
            <p:cNvSpPr txBox="1"/>
            <p:nvPr/>
          </p:nvSpPr>
          <p:spPr>
            <a:xfrm>
              <a:off x="10110651" y="6426926"/>
              <a:ext cx="1815737" cy="307777"/>
            </a:xfrm>
            <a:prstGeom prst="rect">
              <a:avLst/>
            </a:prstGeom>
            <a:noFill/>
          </p:spPr>
          <p:txBody>
            <a:bodyPr wrap="square" rtlCol="0">
              <a:spAutoFit/>
            </a:bodyPr>
            <a:lstStyle/>
            <a:p>
              <a:pPr algn="ctr"/>
              <a:r>
                <a:rPr lang="en-GB" sz="1400" dirty="0">
                  <a:latin typeface="Calibri" panose="020F0502020204030204" pitchFamily="34" charset="0"/>
                  <a:cs typeface="Calibri" panose="020F0502020204030204" pitchFamily="34" charset="0"/>
                </a:rPr>
                <a:t>www.kingsfurlong.net</a:t>
              </a:r>
            </a:p>
          </p:txBody>
        </p:sp>
      </p:grpSp>
    </p:spTree>
    <p:extLst>
      <p:ext uri="{BB962C8B-B14F-4D97-AF65-F5344CB8AC3E}">
        <p14:creationId xmlns:p14="http://schemas.microsoft.com/office/powerpoint/2010/main" val="363626731"/>
      </p:ext>
    </p:extLst>
  </p:cSld>
  <p:clrMapOvr>
    <a:masterClrMapping/>
  </p:clrMapOvr>
</p:sld>
</file>

<file path=ppt/theme/theme1.xml><?xml version="1.0" encoding="utf-8"?>
<a:theme xmlns:a="http://schemas.openxmlformats.org/drawingml/2006/main" name="Facet">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emplate>Facet</Template>
  <TotalTime>228</TotalTime>
  <Words>1701</Words>
  <Application>Microsoft Office PowerPoint</Application>
  <PresentationFormat>Widescreen</PresentationFormat>
  <Paragraphs>126</Paragraphs>
  <Slides>27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27</vt:i4>
      </vt:variant>
    </vt:vector>
  </HeadingPairs>
  <TitlesOfParts>
    <vt:vector size="31" baseType="lpstr">
      <vt:lpstr>Arial</vt:lpstr>
      <vt:lpstr>Calibri</vt:lpstr>
      <vt:lpstr>Wingdings 3</vt:lpstr>
      <vt:lpstr>Facet</vt:lpstr>
      <vt:lpstr>Meet the Teacher</vt:lpstr>
      <vt:lpstr>I am Mrs Payne</vt:lpstr>
      <vt:lpstr>PowerPoint Presentation</vt:lpstr>
      <vt:lpstr>Learning in Year 6</vt:lpstr>
      <vt:lpstr>Learning in Year 6</vt:lpstr>
      <vt:lpstr>Learning in Year 6</vt:lpstr>
      <vt:lpstr>Reading – a love of reading is the most effective way to raise attainment.</vt:lpstr>
      <vt:lpstr>Reading – a love of reading is the most effective way to raise attainment.</vt:lpstr>
      <vt:lpstr>Home learning</vt:lpstr>
      <vt:lpstr>Thrive</vt:lpstr>
      <vt:lpstr>Thrive</vt:lpstr>
      <vt:lpstr>Activities in Year 6 this year</vt:lpstr>
      <vt:lpstr>Events for you to join</vt:lpstr>
      <vt:lpstr>School uniform and PE kit </vt:lpstr>
      <vt:lpstr>Social media</vt:lpstr>
      <vt:lpstr>Attendance and Lateness </vt:lpstr>
      <vt:lpstr>Communication</vt:lpstr>
      <vt:lpstr>Check out our website!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lbrown</dc:creator>
  <cp:lastModifiedBy>Amanda Westaway</cp:lastModifiedBy>
  <cp:revision>40</cp:revision>
  <dcterms:created xsi:type="dcterms:W3CDTF">2019-02-07T14:16:59Z</dcterms:created>
  <dcterms:modified xsi:type="dcterms:W3CDTF">2025-09-11T09:50:27Z</dcterms:modified>
</cp:coreProperties>
</file>