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84" r:id="rId4"/>
    <p:sldId id="283" r:id="rId5"/>
    <p:sldId id="276" r:id="rId6"/>
    <p:sldId id="260" r:id="rId7"/>
    <p:sldId id="280" r:id="rId8"/>
    <p:sldId id="261" r:id="rId9"/>
    <p:sldId id="277" r:id="rId10"/>
    <p:sldId id="282" r:id="rId11"/>
    <p:sldId id="262" r:id="rId12"/>
    <p:sldId id="263" r:id="rId13"/>
    <p:sldId id="278" r:id="rId14"/>
    <p:sldId id="264" r:id="rId15"/>
    <p:sldId id="279" r:id="rId16"/>
    <p:sldId id="265" r:id="rId17"/>
    <p:sldId id="266" r:id="rId18"/>
    <p:sldId id="267" r:id="rId19"/>
    <p:sldId id="268" r:id="rId20"/>
    <p:sldId id="269" r:id="rId21"/>
    <p:sldId id="274" r:id="rId22"/>
    <p:sldId id="27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AC2"/>
    <a:srgbClr val="072FDB"/>
    <a:srgbClr val="143FF8"/>
    <a:srgbClr val="3D61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84" d="100"/>
          <a:sy n="84" d="100"/>
        </p:scale>
        <p:origin x="658"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62AC2"/>
        </a:solidFill>
        <a:effectLst/>
      </p:bgPr>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9/9/2025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ingsfurlong.ne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000" dirty="0">
                <a:solidFill>
                  <a:srgbClr val="FFC000"/>
                </a:solidFill>
              </a:rPr>
              <a:t>Meet the Teacher</a:t>
            </a:r>
          </a:p>
        </p:txBody>
      </p:sp>
      <p:sp>
        <p:nvSpPr>
          <p:cNvPr id="3" name="Subtitle 2"/>
          <p:cNvSpPr>
            <a:spLocks noGrp="1"/>
          </p:cNvSpPr>
          <p:nvPr>
            <p:ph type="subTitle" idx="1"/>
          </p:nvPr>
        </p:nvSpPr>
        <p:spPr/>
        <p:txBody>
          <a:bodyPr>
            <a:normAutofit/>
          </a:bodyPr>
          <a:lstStyle/>
          <a:p>
            <a:r>
              <a:rPr lang="en-GB" sz="4000" dirty="0">
                <a:solidFill>
                  <a:srgbClr val="FFC000"/>
                </a:solidFill>
              </a:rPr>
              <a:t>Welcome to Lovelace Class</a:t>
            </a:r>
          </a:p>
        </p:txBody>
      </p:sp>
      <p:grpSp>
        <p:nvGrpSpPr>
          <p:cNvPr id="8" name="Group 7"/>
          <p:cNvGrpSpPr/>
          <p:nvPr/>
        </p:nvGrpSpPr>
        <p:grpSpPr>
          <a:xfrm>
            <a:off x="10080000" y="5040000"/>
            <a:ext cx="1815737" cy="1586971"/>
            <a:chOff x="10110651" y="5147732"/>
            <a:chExt cx="1815737" cy="158697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10" name="TextBox 9"/>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7651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FFC000"/>
                </a:solidFill>
              </a:rPr>
              <a:t>We are Mrs Bennett and Mrs Gentry.</a:t>
            </a:r>
            <a:br>
              <a:rPr lang="en-GB" dirty="0">
                <a:solidFill>
                  <a:srgbClr val="FFC000"/>
                </a:solidFill>
              </a:rPr>
            </a:br>
            <a:br>
              <a:rPr lang="en-GB" dirty="0">
                <a:solidFill>
                  <a:srgbClr val="FFC000"/>
                </a:solidFill>
              </a:rPr>
            </a:br>
            <a:r>
              <a:rPr lang="en-GB" dirty="0">
                <a:solidFill>
                  <a:srgbClr val="FFC000"/>
                </a:solidFill>
              </a:rPr>
              <a:t>We are supported in Year 4 by Ms Rose and Mrs Knight.</a:t>
            </a:r>
          </a:p>
        </p:txBody>
      </p:sp>
      <p:sp>
        <p:nvSpPr>
          <p:cNvPr id="3" name="Content Placeholder 2"/>
          <p:cNvSpPr>
            <a:spLocks noGrp="1"/>
          </p:cNvSpPr>
          <p:nvPr>
            <p:ph idx="1"/>
          </p:nvPr>
        </p:nvSpPr>
        <p:spPr/>
        <p:txBody>
          <a:bodyPr/>
          <a:lstStyle/>
          <a:p>
            <a:pPr marL="0" indent="0">
              <a:buNone/>
            </a:pPr>
            <a:endParaRPr lang="en-GB" sz="3600" dirty="0"/>
          </a:p>
          <a:p>
            <a:pPr marL="0" indent="0">
              <a:buNone/>
            </a:pPr>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33253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9810C28-57F4-4047-A68E-D4A3454E8EAE}"/>
              </a:ext>
            </a:extLst>
          </p:cNvPr>
          <p:cNvPicPr>
            <a:picLocks noChangeAspect="1"/>
          </p:cNvPicPr>
          <p:nvPr/>
        </p:nvPicPr>
        <p:blipFill>
          <a:blip r:embed="rId2"/>
          <a:stretch>
            <a:fillRect/>
          </a:stretch>
        </p:blipFill>
        <p:spPr>
          <a:xfrm>
            <a:off x="0" y="0"/>
            <a:ext cx="4848606" cy="6858000"/>
          </a:xfrm>
          <a:prstGeom prst="rect">
            <a:avLst/>
          </a:prstGeom>
        </p:spPr>
      </p:pic>
      <p:sp>
        <p:nvSpPr>
          <p:cNvPr id="15" name="Rectangle 14">
            <a:extLst>
              <a:ext uri="{FF2B5EF4-FFF2-40B4-BE49-F238E27FC236}">
                <a16:creationId xmlns:a16="http://schemas.microsoft.com/office/drawing/2014/main" id="{1058562F-BA78-4430-86EC-B57138705820}"/>
              </a:ext>
            </a:extLst>
          </p:cNvPr>
          <p:cNvSpPr/>
          <p:nvPr/>
        </p:nvSpPr>
        <p:spPr>
          <a:xfrm>
            <a:off x="7062997" y="918402"/>
            <a:ext cx="251947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BELONG</a:t>
            </a:r>
          </a:p>
        </p:txBody>
      </p:sp>
      <p:sp>
        <p:nvSpPr>
          <p:cNvPr id="16" name="Rectangle 15">
            <a:extLst>
              <a:ext uri="{FF2B5EF4-FFF2-40B4-BE49-F238E27FC236}">
                <a16:creationId xmlns:a16="http://schemas.microsoft.com/office/drawing/2014/main" id="{76FC5BBE-3BA7-4DB3-A1FE-CB64F5FF2646}"/>
              </a:ext>
            </a:extLst>
          </p:cNvPr>
          <p:cNvSpPr/>
          <p:nvPr/>
        </p:nvSpPr>
        <p:spPr>
          <a:xfrm>
            <a:off x="5648826" y="2247669"/>
            <a:ext cx="2435283"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BELIEVE</a:t>
            </a:r>
          </a:p>
        </p:txBody>
      </p:sp>
      <p:sp>
        <p:nvSpPr>
          <p:cNvPr id="17" name="Rectangle 16">
            <a:extLst>
              <a:ext uri="{FF2B5EF4-FFF2-40B4-BE49-F238E27FC236}">
                <a16:creationId xmlns:a16="http://schemas.microsoft.com/office/drawing/2014/main" id="{A0E36D64-E44A-4319-B3F7-91C8DBE380D6}"/>
              </a:ext>
            </a:extLst>
          </p:cNvPr>
          <p:cNvSpPr/>
          <p:nvPr/>
        </p:nvSpPr>
        <p:spPr>
          <a:xfrm>
            <a:off x="7577960" y="3687002"/>
            <a:ext cx="2149948"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ASPIRE</a:t>
            </a:r>
          </a:p>
        </p:txBody>
      </p:sp>
      <p:sp>
        <p:nvSpPr>
          <p:cNvPr id="18" name="Rectangle 17">
            <a:extLst>
              <a:ext uri="{FF2B5EF4-FFF2-40B4-BE49-F238E27FC236}">
                <a16:creationId xmlns:a16="http://schemas.microsoft.com/office/drawing/2014/main" id="{8337DC81-779D-410C-8C6C-651F45A3A683}"/>
              </a:ext>
            </a:extLst>
          </p:cNvPr>
          <p:cNvSpPr/>
          <p:nvPr/>
        </p:nvSpPr>
        <p:spPr>
          <a:xfrm>
            <a:off x="5910218" y="5219468"/>
            <a:ext cx="262418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ACHIEVE</a:t>
            </a:r>
          </a:p>
        </p:txBody>
      </p:sp>
    </p:spTree>
    <p:extLst>
      <p:ext uri="{BB962C8B-B14F-4D97-AF65-F5344CB8AC3E}">
        <p14:creationId xmlns:p14="http://schemas.microsoft.com/office/powerpoint/2010/main" val="402942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5197ED-4674-48FE-A04E-093CD570543D}"/>
              </a:ext>
            </a:extLst>
          </p:cNvPr>
          <p:cNvSpPr/>
          <p:nvPr/>
        </p:nvSpPr>
        <p:spPr>
          <a:xfrm>
            <a:off x="413106" y="316732"/>
            <a:ext cx="335611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Team Work</a:t>
            </a:r>
          </a:p>
        </p:txBody>
      </p:sp>
      <p:sp>
        <p:nvSpPr>
          <p:cNvPr id="5" name="Rectangle 4">
            <a:extLst>
              <a:ext uri="{FF2B5EF4-FFF2-40B4-BE49-F238E27FC236}">
                <a16:creationId xmlns:a16="http://schemas.microsoft.com/office/drawing/2014/main" id="{97D6F1DD-0A27-4226-B219-8492E516DC24}"/>
              </a:ext>
            </a:extLst>
          </p:cNvPr>
          <p:cNvSpPr/>
          <p:nvPr/>
        </p:nvSpPr>
        <p:spPr>
          <a:xfrm>
            <a:off x="7626603" y="316732"/>
            <a:ext cx="339746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Risk Taking </a:t>
            </a:r>
          </a:p>
        </p:txBody>
      </p:sp>
      <p:sp>
        <p:nvSpPr>
          <p:cNvPr id="6" name="Rectangle 5">
            <a:extLst>
              <a:ext uri="{FF2B5EF4-FFF2-40B4-BE49-F238E27FC236}">
                <a16:creationId xmlns:a16="http://schemas.microsoft.com/office/drawing/2014/main" id="{0F07BC4E-4F0E-44C1-B885-624AB6D522D7}"/>
              </a:ext>
            </a:extLst>
          </p:cNvPr>
          <p:cNvSpPr/>
          <p:nvPr/>
        </p:nvSpPr>
        <p:spPr>
          <a:xfrm>
            <a:off x="891634" y="1890889"/>
            <a:ext cx="239905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Respect</a:t>
            </a:r>
          </a:p>
        </p:txBody>
      </p:sp>
      <p:sp>
        <p:nvSpPr>
          <p:cNvPr id="7" name="Rectangle 6">
            <a:extLst>
              <a:ext uri="{FF2B5EF4-FFF2-40B4-BE49-F238E27FC236}">
                <a16:creationId xmlns:a16="http://schemas.microsoft.com/office/drawing/2014/main" id="{B559AC0B-5D96-4C77-B041-800EEB3A3335}"/>
              </a:ext>
            </a:extLst>
          </p:cNvPr>
          <p:cNvSpPr/>
          <p:nvPr/>
        </p:nvSpPr>
        <p:spPr>
          <a:xfrm>
            <a:off x="7831659" y="1890889"/>
            <a:ext cx="298735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Resilience</a:t>
            </a:r>
          </a:p>
        </p:txBody>
      </p:sp>
      <p:sp>
        <p:nvSpPr>
          <p:cNvPr id="8" name="Rectangle 7">
            <a:extLst>
              <a:ext uri="{FF2B5EF4-FFF2-40B4-BE49-F238E27FC236}">
                <a16:creationId xmlns:a16="http://schemas.microsoft.com/office/drawing/2014/main" id="{79CA62C7-9EC1-4BC7-9AED-86D97CC50DAA}"/>
              </a:ext>
            </a:extLst>
          </p:cNvPr>
          <p:cNvSpPr/>
          <p:nvPr/>
        </p:nvSpPr>
        <p:spPr>
          <a:xfrm>
            <a:off x="582895" y="3279851"/>
            <a:ext cx="301653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Reflection</a:t>
            </a:r>
          </a:p>
        </p:txBody>
      </p:sp>
      <p:sp>
        <p:nvSpPr>
          <p:cNvPr id="9" name="Rectangle 8">
            <a:extLst>
              <a:ext uri="{FF2B5EF4-FFF2-40B4-BE49-F238E27FC236}">
                <a16:creationId xmlns:a16="http://schemas.microsoft.com/office/drawing/2014/main" id="{262E0869-FC30-4AEF-A885-BF91B3A1C8E0}"/>
              </a:ext>
            </a:extLst>
          </p:cNvPr>
          <p:cNvSpPr/>
          <p:nvPr/>
        </p:nvSpPr>
        <p:spPr>
          <a:xfrm>
            <a:off x="7995485" y="3279851"/>
            <a:ext cx="265970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Curiosity</a:t>
            </a:r>
          </a:p>
        </p:txBody>
      </p:sp>
      <p:sp>
        <p:nvSpPr>
          <p:cNvPr id="10" name="Rectangle 9">
            <a:extLst>
              <a:ext uri="{FF2B5EF4-FFF2-40B4-BE49-F238E27FC236}">
                <a16:creationId xmlns:a16="http://schemas.microsoft.com/office/drawing/2014/main" id="{C90D5AE4-71D6-454F-8015-E98C0E24A54D}"/>
              </a:ext>
            </a:extLst>
          </p:cNvPr>
          <p:cNvSpPr/>
          <p:nvPr/>
        </p:nvSpPr>
        <p:spPr>
          <a:xfrm>
            <a:off x="658459" y="4854008"/>
            <a:ext cx="286540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Creativity</a:t>
            </a:r>
          </a:p>
        </p:txBody>
      </p:sp>
      <p:sp>
        <p:nvSpPr>
          <p:cNvPr id="11" name="Rectangle 10">
            <a:extLst>
              <a:ext uri="{FF2B5EF4-FFF2-40B4-BE49-F238E27FC236}">
                <a16:creationId xmlns:a16="http://schemas.microsoft.com/office/drawing/2014/main" id="{962A0246-49BF-4E49-BEF8-8251100A5AEF}"/>
              </a:ext>
            </a:extLst>
          </p:cNvPr>
          <p:cNvSpPr/>
          <p:nvPr/>
        </p:nvSpPr>
        <p:spPr>
          <a:xfrm>
            <a:off x="7288239" y="4854008"/>
            <a:ext cx="407419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Responsibility</a:t>
            </a:r>
          </a:p>
        </p:txBody>
      </p:sp>
      <p:sp>
        <p:nvSpPr>
          <p:cNvPr id="12" name="Flowchart: Alternate Process 11">
            <a:extLst>
              <a:ext uri="{FF2B5EF4-FFF2-40B4-BE49-F238E27FC236}">
                <a16:creationId xmlns:a16="http://schemas.microsoft.com/office/drawing/2014/main" id="{1F069462-069B-4738-8D6E-AEC48C65C3D3}"/>
              </a:ext>
            </a:extLst>
          </p:cNvPr>
          <p:cNvSpPr/>
          <p:nvPr/>
        </p:nvSpPr>
        <p:spPr>
          <a:xfrm>
            <a:off x="3829363" y="1885708"/>
            <a:ext cx="3857385" cy="2490128"/>
          </a:xfrm>
          <a:prstGeom prst="flowChartAlternateProcess">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0"/>
              <a:solidFill>
                <a:schemeClr val="tx1"/>
              </a:solidFill>
              <a:effectLst>
                <a:outerShdw blurRad="38100" dist="19050" dir="2700000" algn="tl" rotWithShape="0">
                  <a:schemeClr val="dk1">
                    <a:alpha val="40000"/>
                  </a:schemeClr>
                </a:outerShdw>
              </a:effectLst>
            </a:endParaRPr>
          </a:p>
        </p:txBody>
      </p:sp>
      <p:sp>
        <p:nvSpPr>
          <p:cNvPr id="13" name="Rectangle 12">
            <a:extLst>
              <a:ext uri="{FF2B5EF4-FFF2-40B4-BE49-F238E27FC236}">
                <a16:creationId xmlns:a16="http://schemas.microsoft.com/office/drawing/2014/main" id="{63EED8CE-A59D-4BC6-9287-6F8FC0285BCE}"/>
              </a:ext>
            </a:extLst>
          </p:cNvPr>
          <p:cNvSpPr/>
          <p:nvPr/>
        </p:nvSpPr>
        <p:spPr>
          <a:xfrm>
            <a:off x="4443118" y="2508426"/>
            <a:ext cx="2509597" cy="1077218"/>
          </a:xfrm>
          <a:prstGeom prst="rect">
            <a:avLst/>
          </a:prstGeom>
          <a:noFill/>
        </p:spPr>
        <p:txBody>
          <a:bodyPr wrap="none" lIns="91440" tIns="45720" rIns="91440" bIns="45720">
            <a:spAutoFit/>
          </a:bodyPr>
          <a:lstStyle/>
          <a:p>
            <a:pPr algn="ctr"/>
            <a:r>
              <a:rPr lang="en-US" sz="3200" b="0" cap="none" spc="0" dirty="0">
                <a:ln w="0"/>
                <a:solidFill>
                  <a:schemeClr val="bg1"/>
                </a:solidFill>
                <a:effectLst>
                  <a:outerShdw blurRad="38100" dist="19050" dir="2700000" algn="tl" rotWithShape="0">
                    <a:schemeClr val="dk1">
                      <a:alpha val="40000"/>
                    </a:schemeClr>
                  </a:outerShdw>
                </a:effectLst>
              </a:rPr>
              <a:t>KFJS Learning </a:t>
            </a:r>
          </a:p>
          <a:p>
            <a:pPr algn="ctr"/>
            <a:r>
              <a:rPr lang="en-US" sz="3200" b="0" cap="none" spc="0" dirty="0" err="1">
                <a:ln w="0"/>
                <a:solidFill>
                  <a:schemeClr val="bg1"/>
                </a:solidFill>
                <a:effectLst>
                  <a:outerShdw blurRad="38100" dist="19050" dir="2700000" algn="tl" rotWithShape="0">
                    <a:schemeClr val="dk1">
                      <a:alpha val="40000"/>
                    </a:schemeClr>
                  </a:outerShdw>
                </a:effectLst>
              </a:rPr>
              <a:t>Behaviours</a:t>
            </a:r>
            <a:endParaRPr lang="en-US" sz="5400" b="0" cap="none" spc="0" dirty="0">
              <a:ln w="0"/>
              <a:solidFill>
                <a:schemeClr val="bg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97454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Learning in Year 4</a:t>
            </a:r>
          </a:p>
        </p:txBody>
      </p:sp>
      <p:sp>
        <p:nvSpPr>
          <p:cNvPr id="3" name="Content Placeholder 2"/>
          <p:cNvSpPr>
            <a:spLocks noGrp="1"/>
          </p:cNvSpPr>
          <p:nvPr>
            <p:ph idx="1"/>
          </p:nvPr>
        </p:nvSpPr>
        <p:spPr>
          <a:xfrm>
            <a:off x="677333" y="1392866"/>
            <a:ext cx="8934499" cy="4880344"/>
          </a:xfrm>
        </p:spPr>
        <p:txBody>
          <a:bodyPr>
            <a:normAutofit/>
          </a:bodyPr>
          <a:lstStyle/>
          <a:p>
            <a:r>
              <a:rPr lang="en-GB" dirty="0"/>
              <a:t>Reading and Writing</a:t>
            </a:r>
          </a:p>
          <a:p>
            <a:r>
              <a:rPr lang="en-GB" dirty="0"/>
              <a:t>We explore a variety of genres including The Snow Queen, </a:t>
            </a:r>
            <a:r>
              <a:rPr lang="en-GB" dirty="0" err="1"/>
              <a:t>Stig</a:t>
            </a:r>
            <a:r>
              <a:rPr lang="en-GB" dirty="0"/>
              <a:t> of the Dump, information reports and recounting the Christmas story.</a:t>
            </a:r>
          </a:p>
          <a:p>
            <a:pPr marL="0" indent="0">
              <a:buNone/>
            </a:pPr>
            <a:endParaRPr lang="en-GB" dirty="0"/>
          </a:p>
          <a:p>
            <a:r>
              <a:rPr lang="en-GB" dirty="0"/>
              <a:t>Maths</a:t>
            </a:r>
          </a:p>
          <a:p>
            <a:r>
              <a:rPr lang="en-GB" dirty="0"/>
              <a:t>We follow on from the methods taught in Year 3 for all four operations. Our major focus is the times tables.  Every child is expected to know all of these </a:t>
            </a:r>
            <a:r>
              <a:rPr lang="en-GB" dirty="0" err="1"/>
              <a:t>upto</a:t>
            </a:r>
            <a:r>
              <a:rPr lang="en-GB" dirty="0"/>
              <a:t> 12 x 12 by the end of Year 4 and we have a statutory time tables test in June.</a:t>
            </a:r>
          </a:p>
          <a:p>
            <a:endParaRPr lang="en-GB" dirty="0"/>
          </a:p>
          <a:p>
            <a:r>
              <a:rPr lang="en-GB" dirty="0"/>
              <a:t>Projects</a:t>
            </a:r>
          </a:p>
          <a:p>
            <a:r>
              <a:rPr lang="en-GB" dirty="0"/>
              <a:t>We will be starting with exploring the states of matter before moving into design and technology and our Christmas Production. In terms 2 and 3 we will learn about the Ancient Egyptians, volcanoes and earthquakes, the history of Basingstoke and a science project called ‘All Creatures Great and Small.’</a:t>
            </a:r>
          </a:p>
        </p:txBody>
      </p:sp>
    </p:spTree>
    <p:extLst>
      <p:ext uri="{BB962C8B-B14F-4D97-AF65-F5344CB8AC3E}">
        <p14:creationId xmlns:p14="http://schemas.microsoft.com/office/powerpoint/2010/main" val="2584145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All children are expected to read at home at least four times a week.  </a:t>
            </a:r>
          </a:p>
          <a:p>
            <a:r>
              <a:rPr lang="en-GB" sz="3600" dirty="0"/>
              <a:t>Reading logs need to be signed by an adult.  </a:t>
            </a:r>
          </a:p>
          <a:p>
            <a:r>
              <a:rPr lang="en-GB" sz="3600" dirty="0"/>
              <a:t>Children who read at home, do better in their SATs and are most ready for secondary school.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32263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Children visit our library regularly because we want the children to read a wide variety of books. </a:t>
            </a:r>
          </a:p>
          <a:p>
            <a:r>
              <a:rPr lang="en-GB" sz="3600" dirty="0"/>
              <a:t>SORA is a great, and free, way of exploring new authors – children already have login details in their home reading books.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534403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Home learning</a:t>
            </a:r>
          </a:p>
        </p:txBody>
      </p:sp>
      <p:sp>
        <p:nvSpPr>
          <p:cNvPr id="3" name="Content Placeholder 2"/>
          <p:cNvSpPr>
            <a:spLocks noGrp="1"/>
          </p:cNvSpPr>
          <p:nvPr>
            <p:ph idx="1"/>
          </p:nvPr>
        </p:nvSpPr>
        <p:spPr>
          <a:xfrm>
            <a:off x="677334" y="1405677"/>
            <a:ext cx="8923866" cy="4761207"/>
          </a:xfrm>
        </p:spPr>
        <p:txBody>
          <a:bodyPr>
            <a:noAutofit/>
          </a:bodyPr>
          <a:lstStyle/>
          <a:p>
            <a:r>
              <a:rPr lang="en-GB" sz="2400" dirty="0"/>
              <a:t>We expect every child to use TTRS at least once a week. This supports their crucial learning of the times tables.</a:t>
            </a:r>
          </a:p>
          <a:p>
            <a:r>
              <a:rPr lang="en-GB" sz="2400" dirty="0"/>
              <a:t>We also send home spelling keyword overviews for you to help your child to learn the statutory ‘orange words’ (or red) set by the DfE.</a:t>
            </a:r>
          </a:p>
          <a:p>
            <a:r>
              <a:rPr lang="en-GB" sz="2400" dirty="0"/>
              <a:t>Our half-termly newsletter will outline the spelling rules and patterns that groups will explore each half term with examples for you to use and expand on.  </a:t>
            </a:r>
          </a:p>
          <a:p>
            <a:r>
              <a:rPr lang="en-GB" sz="2400" dirty="0"/>
              <a:t>We will also send home one task for each project such as exploring the Ancient Egyptians.</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21991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8093"/>
            <a:ext cx="8596668" cy="1320800"/>
          </a:xfrm>
        </p:spPr>
        <p:txBody>
          <a:bodyPr/>
          <a:lstStyle/>
          <a:p>
            <a:r>
              <a:rPr lang="en-GB" dirty="0">
                <a:solidFill>
                  <a:srgbClr val="FFC000"/>
                </a:solidFill>
              </a:rPr>
              <a:t>Thrive</a:t>
            </a:r>
          </a:p>
        </p:txBody>
      </p:sp>
      <p:sp>
        <p:nvSpPr>
          <p:cNvPr id="3" name="Content Placeholder 2"/>
          <p:cNvSpPr>
            <a:spLocks noGrp="1"/>
          </p:cNvSpPr>
          <p:nvPr>
            <p:ph idx="1"/>
          </p:nvPr>
        </p:nvSpPr>
        <p:spPr>
          <a:xfrm>
            <a:off x="677334" y="908493"/>
            <a:ext cx="8596668" cy="4907516"/>
          </a:xfrm>
        </p:spPr>
        <p:txBody>
          <a:bodyPr>
            <a:noAutofit/>
          </a:bodyPr>
          <a:lstStyle/>
          <a:p>
            <a:r>
              <a:rPr lang="en-GB" sz="2200" dirty="0"/>
              <a:t>There are two trained practitioners within the school that can run Thrive sessions. </a:t>
            </a:r>
          </a:p>
          <a:p>
            <a:r>
              <a:rPr lang="en-GB" sz="2200" dirty="0"/>
              <a:t>Thrive sessions can be either 1-1 or in small groups based on the need of the child. We also run thrive sessions with parents and their child, which is supported by our Home School Link Worker. </a:t>
            </a:r>
          </a:p>
          <a:p>
            <a:r>
              <a:rPr lang="en-GB" sz="2200" dirty="0"/>
              <a:t>Those that have either 1-1 or group sessions with our trained practitioners will have termly reports that are sent home so you can see the targets they are working on and how you can support them at home. </a:t>
            </a:r>
          </a:p>
          <a:p>
            <a:pPr marL="0" indent="0">
              <a:buNone/>
            </a:pPr>
            <a:endParaRPr lang="en-GB" sz="2200" dirty="0"/>
          </a:p>
        </p:txBody>
      </p:sp>
    </p:spTree>
    <p:extLst>
      <p:ext uri="{BB962C8B-B14F-4D97-AF65-F5344CB8AC3E}">
        <p14:creationId xmlns:p14="http://schemas.microsoft.com/office/powerpoint/2010/main" val="4169433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Thrive</a:t>
            </a: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8065" b="94282" l="6419" r="94009">
                        <a14:foregroundMark x1="49643" y1="8211" x2="49643" y2="8211"/>
                        <a14:foregroundMark x1="15977" y1="91642" x2="15977" y2="91642"/>
                        <a14:foregroundMark x1="61626" y1="92522" x2="61626" y2="92522"/>
                        <a14:foregroundMark x1="61626" y1="92669" x2="61626" y2="92669"/>
                        <a14:foregroundMark x1="61626" y1="92669" x2="61626" y2="92669"/>
                        <a14:foregroundMark x1="94009" y1="94282" x2="94009" y2="94282"/>
                        <a14:foregroundMark x1="6419" y1="94135" x2="6419" y2="94135"/>
                      </a14:backgroundRemoval>
                    </a14:imgEffect>
                  </a14:imgLayer>
                </a14:imgProps>
              </a:ext>
            </a:extLst>
          </a:blip>
          <a:stretch>
            <a:fillRect/>
          </a:stretch>
        </p:blipFill>
        <p:spPr>
          <a:xfrm>
            <a:off x="2757487" y="180975"/>
            <a:ext cx="6677025" cy="6496050"/>
          </a:xfrm>
          <a:prstGeom prst="rect">
            <a:avLst/>
          </a:prstGeom>
        </p:spPr>
      </p:pic>
      <p:sp>
        <p:nvSpPr>
          <p:cNvPr id="7" name="TextBox 6"/>
          <p:cNvSpPr txBox="1"/>
          <p:nvPr/>
        </p:nvSpPr>
        <p:spPr>
          <a:xfrm>
            <a:off x="677334" y="1424763"/>
            <a:ext cx="3830871" cy="1477328"/>
          </a:xfrm>
          <a:prstGeom prst="rect">
            <a:avLst/>
          </a:prstGeom>
          <a:noFill/>
        </p:spPr>
        <p:txBody>
          <a:bodyPr wrap="square" rtlCol="0">
            <a:spAutoFit/>
          </a:bodyPr>
          <a:lstStyle/>
          <a:p>
            <a:r>
              <a:rPr lang="en-GB" dirty="0"/>
              <a:t>Thrive supports emotional development, behaviour and it also helps support children who struggle to come to school. </a:t>
            </a:r>
          </a:p>
          <a:p>
            <a:endParaRPr lang="en-GB" dirty="0"/>
          </a:p>
        </p:txBody>
      </p:sp>
    </p:spTree>
    <p:extLst>
      <p:ext uri="{BB962C8B-B14F-4D97-AF65-F5344CB8AC3E}">
        <p14:creationId xmlns:p14="http://schemas.microsoft.com/office/powerpoint/2010/main" val="2378704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484954" cy="5946546"/>
          </a:xfrm>
        </p:spPr>
        <p:txBody>
          <a:bodyPr>
            <a:normAutofit fontScale="90000"/>
          </a:bodyPr>
          <a:lstStyle/>
          <a:p>
            <a:r>
              <a:rPr lang="en-GB" dirty="0">
                <a:solidFill>
                  <a:srgbClr val="FFC000"/>
                </a:solidFill>
              </a:rPr>
              <a:t>Activities in Year 4 this year</a:t>
            </a:r>
            <a:br>
              <a:rPr lang="en-GB" dirty="0">
                <a:solidFill>
                  <a:srgbClr val="FFC000"/>
                </a:solidFill>
              </a:rPr>
            </a:br>
            <a:br>
              <a:rPr lang="en-GB" dirty="0">
                <a:solidFill>
                  <a:srgbClr val="FFC000"/>
                </a:solidFill>
              </a:rPr>
            </a:br>
            <a:r>
              <a:rPr lang="en-GB" dirty="0"/>
              <a:t>Discovery Centre 20</a:t>
            </a:r>
            <a:r>
              <a:rPr lang="en-GB" baseline="30000" dirty="0"/>
              <a:t>th</a:t>
            </a:r>
            <a:r>
              <a:rPr lang="en-GB" dirty="0"/>
              <a:t> October</a:t>
            </a:r>
            <a:br>
              <a:rPr lang="en-GB" dirty="0"/>
            </a:br>
            <a:r>
              <a:rPr lang="en-GB" dirty="0"/>
              <a:t>QMC Science Centre 9</a:t>
            </a:r>
            <a:r>
              <a:rPr lang="en-GB" baseline="30000" dirty="0"/>
              <a:t>th</a:t>
            </a:r>
            <a:r>
              <a:rPr lang="en-GB" dirty="0"/>
              <a:t> October</a:t>
            </a:r>
            <a:br>
              <a:rPr lang="en-GB" dirty="0"/>
            </a:br>
            <a:r>
              <a:rPr lang="en-GB" dirty="0"/>
              <a:t>Christmas Production  for toddlers with parents Tuesday 9</a:t>
            </a:r>
            <a:r>
              <a:rPr lang="en-GB" baseline="30000" dirty="0"/>
              <a:t>th</a:t>
            </a:r>
            <a:r>
              <a:rPr lang="en-GB" dirty="0"/>
              <a:t> December 1.45pm or adults and older siblings on 10</a:t>
            </a:r>
            <a:r>
              <a:rPr lang="en-GB" baseline="30000" dirty="0"/>
              <a:t>th</a:t>
            </a:r>
            <a:r>
              <a:rPr lang="en-GB" dirty="0"/>
              <a:t> December 6.30pm</a:t>
            </a:r>
            <a:br>
              <a:rPr lang="en-GB" dirty="0"/>
            </a:br>
            <a:r>
              <a:rPr lang="en-GB" dirty="0"/>
              <a:t>Ashmolean Museum 12</a:t>
            </a:r>
            <a:r>
              <a:rPr lang="en-GB" baseline="30000" dirty="0"/>
              <a:t>th</a:t>
            </a:r>
            <a:r>
              <a:rPr lang="en-GB" dirty="0"/>
              <a:t> March</a:t>
            </a:r>
            <a:br>
              <a:rPr lang="en-GB" dirty="0"/>
            </a:br>
            <a:r>
              <a:rPr lang="en-GB" dirty="0"/>
              <a:t>St Michael’s Church April</a:t>
            </a:r>
            <a:br>
              <a:rPr lang="en-GB" dirty="0"/>
            </a:br>
            <a:r>
              <a:rPr lang="en-GB" dirty="0"/>
              <a:t>Walk around Basingstoke town centre July</a:t>
            </a:r>
            <a:br>
              <a:rPr lang="en-GB" dirty="0"/>
            </a:br>
            <a:r>
              <a:rPr lang="en-GB" dirty="0"/>
              <a:t>Please ask the office to get a DBS check to help on school  trips!</a:t>
            </a:r>
            <a:br>
              <a:rPr lang="en-GB" dirty="0"/>
            </a:br>
            <a:endParaRPr lang="en-GB" dirty="0">
              <a:solidFill>
                <a:srgbClr val="FFC000"/>
              </a:solidFill>
            </a:endParaRPr>
          </a:p>
        </p:txBody>
      </p:sp>
      <p:sp>
        <p:nvSpPr>
          <p:cNvPr id="3" name="Content Placeholder 2"/>
          <p:cNvSpPr>
            <a:spLocks noGrp="1"/>
          </p:cNvSpPr>
          <p:nvPr>
            <p:ph idx="1"/>
          </p:nvPr>
        </p:nvSpPr>
        <p:spPr>
          <a:xfrm>
            <a:off x="677334" y="1607696"/>
            <a:ext cx="8596668" cy="3880773"/>
          </a:xfrm>
        </p:spPr>
        <p:txBody>
          <a:bodyPr>
            <a:normAutofit/>
          </a:bodyPr>
          <a:lstStyle/>
          <a:p>
            <a:pPr marL="0" indent="0">
              <a:buNone/>
            </a:pPr>
            <a:endParaRPr lang="en-GB" dirty="0"/>
          </a:p>
          <a:p>
            <a:pPr marL="0" indent="0">
              <a:buNone/>
            </a:pPr>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925205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FFC000"/>
                </a:solidFill>
              </a:rPr>
              <a:t>Events for you to join</a:t>
            </a:r>
            <a:br>
              <a:rPr lang="en-GB" dirty="0">
                <a:solidFill>
                  <a:srgbClr val="FFC000"/>
                </a:solidFill>
              </a:rPr>
            </a:br>
            <a:br>
              <a:rPr lang="en-GB" dirty="0">
                <a:solidFill>
                  <a:srgbClr val="FFC000"/>
                </a:solidFill>
              </a:rPr>
            </a:br>
            <a:br>
              <a:rPr lang="en-GB" dirty="0">
                <a:solidFill>
                  <a:srgbClr val="FFC000"/>
                </a:solidFill>
              </a:rPr>
            </a:br>
            <a:endParaRPr lang="en-GB" dirty="0">
              <a:solidFill>
                <a:srgbClr val="FFC000"/>
              </a:solidFill>
            </a:endParaRPr>
          </a:p>
        </p:txBody>
      </p:sp>
      <p:sp>
        <p:nvSpPr>
          <p:cNvPr id="3" name="Content Placeholder 2"/>
          <p:cNvSpPr>
            <a:spLocks noGrp="1"/>
          </p:cNvSpPr>
          <p:nvPr>
            <p:ph idx="1"/>
          </p:nvPr>
        </p:nvSpPr>
        <p:spPr/>
        <p:txBody>
          <a:bodyPr/>
          <a:lstStyle/>
          <a:p>
            <a:r>
              <a:rPr lang="en-GB" dirty="0"/>
              <a:t>Year 4 Science Fair – Tuesday 21</a:t>
            </a:r>
            <a:r>
              <a:rPr lang="en-GB" baseline="30000" dirty="0"/>
              <a:t>st</a:t>
            </a:r>
            <a:r>
              <a:rPr lang="en-GB" dirty="0"/>
              <a:t> October 2.40pm</a:t>
            </a:r>
          </a:p>
          <a:p>
            <a:r>
              <a:rPr lang="en-GB" dirty="0"/>
              <a:t>Parents Evening 21</a:t>
            </a:r>
            <a:r>
              <a:rPr lang="en-GB" baseline="30000" dirty="0"/>
              <a:t>st</a:t>
            </a:r>
            <a:r>
              <a:rPr lang="en-GB" dirty="0"/>
              <a:t> and 23</a:t>
            </a:r>
            <a:r>
              <a:rPr lang="en-GB" baseline="30000" dirty="0"/>
              <a:t>rd</a:t>
            </a:r>
            <a:r>
              <a:rPr lang="en-GB" dirty="0"/>
              <a:t> October</a:t>
            </a:r>
          </a:p>
          <a:p>
            <a:endParaRPr lang="en-GB" dirty="0"/>
          </a:p>
          <a:p>
            <a:r>
              <a:rPr lang="en-GB" dirty="0"/>
              <a:t>Parents Evening 10</a:t>
            </a:r>
            <a:r>
              <a:rPr lang="en-GB" baseline="30000" dirty="0"/>
              <a:t>th</a:t>
            </a:r>
            <a:r>
              <a:rPr lang="en-GB" dirty="0"/>
              <a:t> and 12</a:t>
            </a:r>
            <a:r>
              <a:rPr lang="en-GB" baseline="30000" dirty="0"/>
              <a:t>th</a:t>
            </a:r>
            <a:r>
              <a:rPr lang="en-GB" dirty="0"/>
              <a:t> February</a:t>
            </a:r>
          </a:p>
          <a:p>
            <a:endParaRPr lang="en-GB" dirty="0"/>
          </a:p>
          <a:p>
            <a:r>
              <a:rPr lang="en-GB" dirty="0"/>
              <a:t>Sports morning  Friday 22</a:t>
            </a:r>
            <a:r>
              <a:rPr lang="en-GB" baseline="30000" dirty="0"/>
              <a:t>nd</a:t>
            </a:r>
            <a:r>
              <a:rPr lang="en-GB" dirty="0"/>
              <a:t> May</a:t>
            </a:r>
          </a:p>
          <a:p>
            <a:endParaRPr lang="en-GB" dirty="0"/>
          </a:p>
          <a:p>
            <a:r>
              <a:rPr lang="en-GB" dirty="0"/>
              <a:t>Mental Health Week workshop Wednesday 3</a:t>
            </a:r>
            <a:r>
              <a:rPr lang="en-GB" baseline="30000" dirty="0"/>
              <a:t>rd</a:t>
            </a:r>
            <a:r>
              <a:rPr lang="en-GB" dirty="0"/>
              <a:t> June 2.30pm</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459586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School uniform and PE kit </a:t>
            </a:r>
          </a:p>
        </p:txBody>
      </p:sp>
      <p:sp>
        <p:nvSpPr>
          <p:cNvPr id="3" name="Content Placeholder 2"/>
          <p:cNvSpPr>
            <a:spLocks noGrp="1"/>
          </p:cNvSpPr>
          <p:nvPr>
            <p:ph idx="1"/>
          </p:nvPr>
        </p:nvSpPr>
        <p:spPr>
          <a:xfrm>
            <a:off x="677334" y="1246909"/>
            <a:ext cx="8596668" cy="4794453"/>
          </a:xfrm>
        </p:spPr>
        <p:txBody>
          <a:bodyPr>
            <a:normAutofit/>
          </a:bodyPr>
          <a:lstStyle/>
          <a:p>
            <a:r>
              <a:rPr lang="en-GB" dirty="0"/>
              <a:t>Children are expected to wear the correct uniform at all times. Shirts/t-shirts need to be tucked in.</a:t>
            </a:r>
          </a:p>
          <a:p>
            <a:r>
              <a:rPr lang="en-US" dirty="0"/>
              <a:t>Hair bands, ribbons/bows or ‘</a:t>
            </a:r>
            <a:r>
              <a:rPr lang="en-US" dirty="0" err="1"/>
              <a:t>scrunchies</a:t>
            </a:r>
            <a:r>
              <a:rPr lang="en-US" dirty="0"/>
              <a:t>’ should be plain and either blue or black and of a sensible size. </a:t>
            </a:r>
          </a:p>
          <a:p>
            <a:r>
              <a:rPr lang="en-US" dirty="0"/>
              <a:t>The only jewellery that children are permitted to wear to school is stud ear-rings and small items of religious significance. Hooped earrings are not allowed. </a:t>
            </a:r>
          </a:p>
          <a:p>
            <a:r>
              <a:rPr lang="en-GB" dirty="0"/>
              <a:t>Children may only wear trainers on PE days.  If they wear trainers on a school uniform day, they will be given school plimsolls to wear.</a:t>
            </a:r>
          </a:p>
          <a:p>
            <a:r>
              <a:rPr lang="en-GB" dirty="0"/>
              <a:t>For PE, the children need to wear their colour team t-shirt and a non-branded sweatshirt/hoodie.</a:t>
            </a:r>
          </a:p>
          <a:p>
            <a:r>
              <a:rPr lang="en-GB" dirty="0"/>
              <a:t>Check our website at kingsfurlong.net for the full list of school uniform and PE.</a:t>
            </a:r>
          </a:p>
          <a:p>
            <a:endParaRPr lang="en-GB" dirty="0"/>
          </a:p>
          <a:p>
            <a:r>
              <a:rPr lang="en-GB" dirty="0"/>
              <a:t>Year 4 PE days are Tuesday and Friday.</a:t>
            </a:r>
          </a:p>
        </p:txBody>
      </p:sp>
    </p:spTree>
    <p:extLst>
      <p:ext uri="{BB962C8B-B14F-4D97-AF65-F5344CB8AC3E}">
        <p14:creationId xmlns:p14="http://schemas.microsoft.com/office/powerpoint/2010/main" val="4023242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Social media</a:t>
            </a:r>
          </a:p>
        </p:txBody>
      </p:sp>
      <p:sp>
        <p:nvSpPr>
          <p:cNvPr id="3" name="Content Placeholder 2"/>
          <p:cNvSpPr>
            <a:spLocks noGrp="1"/>
          </p:cNvSpPr>
          <p:nvPr>
            <p:ph idx="1"/>
          </p:nvPr>
        </p:nvSpPr>
        <p:spPr>
          <a:xfrm>
            <a:off x="677334" y="1470633"/>
            <a:ext cx="8596668" cy="4697411"/>
          </a:xfrm>
        </p:spPr>
        <p:txBody>
          <a:bodyPr>
            <a:normAutofit/>
          </a:bodyPr>
          <a:lstStyle/>
          <a:p>
            <a:r>
              <a:rPr lang="en-GB" dirty="0"/>
              <a:t>We are aware that many of our children are accessing social media apps like ‘WhatsApp’ and </a:t>
            </a:r>
            <a:r>
              <a:rPr lang="en-GB" dirty="0" err="1"/>
              <a:t>TikTok</a:t>
            </a:r>
            <a:endParaRPr lang="en-GB" dirty="0"/>
          </a:p>
          <a:p>
            <a:r>
              <a:rPr lang="en-GB" dirty="0"/>
              <a:t>The age limit for a WhatsApp or </a:t>
            </a:r>
            <a:r>
              <a:rPr lang="en-GB" dirty="0" err="1"/>
              <a:t>TikTok</a:t>
            </a:r>
            <a:r>
              <a:rPr lang="en-GB" dirty="0"/>
              <a:t> account is 13.</a:t>
            </a:r>
          </a:p>
          <a:p>
            <a:r>
              <a:rPr lang="en-GB" dirty="0"/>
              <a:t>Our experience over recent years has been that the number of our children in group chats is increasing.  </a:t>
            </a:r>
          </a:p>
          <a:p>
            <a:r>
              <a:rPr lang="en-GB" dirty="0"/>
              <a:t>The children do not yet have the maturity to manage the emotions that negative messages bring or to access the content that is available which is why the apps are not for children.  </a:t>
            </a:r>
          </a:p>
          <a:p>
            <a:r>
              <a:rPr lang="en-GB" dirty="0"/>
              <a:t>If you allow your children to have these apps, be prepared to deal with the consequences.  </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71902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Attendance and Lateness </a:t>
            </a:r>
          </a:p>
        </p:txBody>
      </p:sp>
      <p:sp>
        <p:nvSpPr>
          <p:cNvPr id="3" name="Content Placeholder 2"/>
          <p:cNvSpPr>
            <a:spLocks noGrp="1"/>
          </p:cNvSpPr>
          <p:nvPr>
            <p:ph idx="1"/>
          </p:nvPr>
        </p:nvSpPr>
        <p:spPr>
          <a:xfrm>
            <a:off x="677334" y="1313411"/>
            <a:ext cx="8596668" cy="4721629"/>
          </a:xfrm>
        </p:spPr>
        <p:txBody>
          <a:bodyPr>
            <a:normAutofit fontScale="92500" lnSpcReduction="20000"/>
          </a:bodyPr>
          <a:lstStyle/>
          <a:p>
            <a:pPr marL="0" indent="0">
              <a:buNone/>
            </a:pPr>
            <a:r>
              <a:rPr lang="en-US" dirty="0"/>
              <a:t>Good attendance starts with close and productive relationships with parents and children.</a:t>
            </a:r>
          </a:p>
          <a:p>
            <a:pPr marL="0" indent="0">
              <a:buNone/>
            </a:pPr>
            <a:r>
              <a:rPr lang="en-US" dirty="0"/>
              <a:t>We expect children to be on time and attend school every day. </a:t>
            </a:r>
          </a:p>
          <a:p>
            <a:r>
              <a:rPr lang="en-US" dirty="0"/>
              <a:t>Doors close at 8:45am. If your child arrives after this time they will be marked as late</a:t>
            </a:r>
          </a:p>
          <a:p>
            <a:r>
              <a:rPr lang="en-US" dirty="0"/>
              <a:t>If your child is not well enough to attend school you must let the office know</a:t>
            </a:r>
          </a:p>
          <a:p>
            <a:r>
              <a:rPr lang="en-US" dirty="0"/>
              <a:t>If you are struggling to get your child into school – let us know, don’t let them stay at home. We have a great team who can help!</a:t>
            </a:r>
          </a:p>
          <a:p>
            <a:r>
              <a:rPr lang="en-US" dirty="0"/>
              <a:t>If attendance drops below 90% we will contact you to see if we can offer any help. We can contact the school nurse if there are medical worries or look at if we need to offer emotional support</a:t>
            </a:r>
          </a:p>
          <a:p>
            <a:r>
              <a:rPr lang="en-US" dirty="0"/>
              <a:t>All children who have attendance under 90% are tracked and monitored by Miss </a:t>
            </a:r>
            <a:r>
              <a:rPr lang="en-US" dirty="0" err="1"/>
              <a:t>Westaway</a:t>
            </a:r>
            <a:endParaRPr lang="en-US" dirty="0"/>
          </a:p>
          <a:p>
            <a:r>
              <a:rPr lang="en-US" dirty="0"/>
              <a:t>Poor attendance impacts on learning – it is difficult for the children to fill in the gaps if they regularly miss parts of our learning journeys.</a:t>
            </a:r>
          </a:p>
          <a:p>
            <a:endParaRPr lang="en-US" dirty="0"/>
          </a:p>
          <a:p>
            <a:pPr marL="0" indent="0">
              <a:buNone/>
            </a:pPr>
            <a:endParaRPr lang="en-GB" dirty="0"/>
          </a:p>
          <a:p>
            <a:pPr marL="0" indent="0">
              <a:buNone/>
            </a:pPr>
            <a:r>
              <a:rPr lang="en-GB" dirty="0"/>
              <a:t>Remember communication is key – if we don’t know about any worries, we can’t help!</a:t>
            </a:r>
          </a:p>
        </p:txBody>
      </p:sp>
    </p:spTree>
    <p:extLst>
      <p:ext uri="{BB962C8B-B14F-4D97-AF65-F5344CB8AC3E}">
        <p14:creationId xmlns:p14="http://schemas.microsoft.com/office/powerpoint/2010/main" val="2700765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Communication</a:t>
            </a:r>
          </a:p>
        </p:txBody>
      </p:sp>
      <p:sp>
        <p:nvSpPr>
          <p:cNvPr id="3" name="Content Placeholder 2"/>
          <p:cNvSpPr>
            <a:spLocks noGrp="1"/>
          </p:cNvSpPr>
          <p:nvPr>
            <p:ph idx="1"/>
          </p:nvPr>
        </p:nvSpPr>
        <p:spPr>
          <a:xfrm>
            <a:off x="677334" y="1488613"/>
            <a:ext cx="8596668" cy="3880773"/>
          </a:xfrm>
        </p:spPr>
        <p:txBody>
          <a:bodyPr>
            <a:normAutofit lnSpcReduction="10000"/>
          </a:bodyPr>
          <a:lstStyle/>
          <a:p>
            <a:r>
              <a:rPr lang="en-GB" dirty="0"/>
              <a:t>All children have a yellow home school book which should be in school every day and taken home each night.</a:t>
            </a:r>
          </a:p>
          <a:p>
            <a:r>
              <a:rPr lang="en-GB" dirty="0"/>
              <a:t>We use </a:t>
            </a:r>
            <a:r>
              <a:rPr lang="en-GB" dirty="0" err="1"/>
              <a:t>Arbor</a:t>
            </a:r>
            <a:r>
              <a:rPr lang="en-GB" dirty="0"/>
              <a:t> to send messages and emails.  Please read them because we send a lot of information this way. Any problems with accessing the app please see the office. </a:t>
            </a:r>
          </a:p>
          <a:p>
            <a:r>
              <a:rPr lang="en-GB" dirty="0"/>
              <a:t>Year group termly newsletter provides you with all relevant information for the half term ahead.  This will come to you via email at the start of each half term.</a:t>
            </a:r>
          </a:p>
          <a:p>
            <a:r>
              <a:rPr lang="en-GB" dirty="0"/>
              <a:t>We may contact you if your child has landed on red (on the behaviour system) to discuss how we can provide further support.  </a:t>
            </a:r>
          </a:p>
          <a:p>
            <a:r>
              <a:rPr lang="en-GB" dirty="0"/>
              <a:t>Please let us know if there is a change in circumstances or a problem which will affect your child even if you think they are dealing with it.  Phone the office and ask us to call and we will get back to you as soon as we can.  Working as a team is absolutely the best thing for your child!</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115871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Check out our website!</a:t>
            </a:r>
          </a:p>
        </p:txBody>
      </p:sp>
      <p:sp>
        <p:nvSpPr>
          <p:cNvPr id="3" name="Content Placeholder 2"/>
          <p:cNvSpPr>
            <a:spLocks noGrp="1"/>
          </p:cNvSpPr>
          <p:nvPr>
            <p:ph idx="1"/>
          </p:nvPr>
        </p:nvSpPr>
        <p:spPr/>
        <p:txBody>
          <a:bodyPr/>
          <a:lstStyle/>
          <a:p>
            <a:pPr marL="0" indent="0">
              <a:buNone/>
            </a:pPr>
            <a:r>
              <a:rPr lang="en-GB" dirty="0">
                <a:hlinkClick r:id="rId2"/>
              </a:rPr>
              <a:t>https://www.kingsfurlong.net/</a:t>
            </a:r>
            <a:endParaRPr lang="en-GB" dirty="0"/>
          </a:p>
          <a:p>
            <a:pPr marL="0" indent="0">
              <a:buNone/>
            </a:pPr>
            <a:r>
              <a:rPr lang="en-GB" dirty="0"/>
              <a:t>We have a wealth of information on our website. </a:t>
            </a:r>
          </a:p>
          <a:p>
            <a:r>
              <a:rPr lang="en-GB" dirty="0"/>
              <a:t>School policies, letters and key dates</a:t>
            </a:r>
          </a:p>
          <a:p>
            <a:r>
              <a:rPr lang="en-GB" dirty="0"/>
              <a:t>Uniform and PE kit expectations</a:t>
            </a:r>
          </a:p>
          <a:p>
            <a:r>
              <a:rPr lang="en-GB" dirty="0"/>
              <a:t>Information about what your child will be learning over the year</a:t>
            </a:r>
          </a:p>
          <a:p>
            <a:r>
              <a:rPr lang="en-GB" dirty="0"/>
              <a:t>Parent information on supporting your child with behaviour and mental health plus support for you! </a:t>
            </a:r>
          </a:p>
          <a:p>
            <a:r>
              <a:rPr lang="en-GB" dirty="0"/>
              <a:t>Plus much, much more!</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0234408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Thank you…</a:t>
            </a:r>
            <a:r>
              <a:rPr lang="en-GB">
                <a:solidFill>
                  <a:srgbClr val="FFC000"/>
                </a:solidFill>
              </a:rPr>
              <a:t>any questions?</a:t>
            </a: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131928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288483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147861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42094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3626731"/>
      </p:ext>
    </p:extLst>
  </p:cSld>
  <p:clrMapOvr>
    <a:masterClrMapping/>
  </p:clrMapOvr>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274</TotalTime>
  <Words>1401</Words>
  <Application>Microsoft Office PowerPoint</Application>
  <PresentationFormat>Widescreen</PresentationFormat>
  <Paragraphs>111</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Wingdings 3</vt:lpstr>
      <vt:lpstr>Facet</vt:lpstr>
      <vt:lpstr>Meet the Teacher</vt:lpstr>
      <vt:lpstr>We are Mrs Bennett and Mrs Gentry.  We are supported in Year 4 by Ms Rose and Mrs Knight.</vt:lpstr>
      <vt:lpstr>PowerPoint Presentation</vt:lpstr>
      <vt:lpstr>PowerPoint Presentation</vt:lpstr>
      <vt:lpstr>Learning in Year 4</vt:lpstr>
      <vt:lpstr>Reading – a love of reading is the most effective way to raise attainment.</vt:lpstr>
      <vt:lpstr>Reading – a love of reading is the most effective way to raise attainment.</vt:lpstr>
      <vt:lpstr>Home learning</vt:lpstr>
      <vt:lpstr>Thrive</vt:lpstr>
      <vt:lpstr>Thrive</vt:lpstr>
      <vt:lpstr>Activities in Year 4 this year  Discovery Centre 20th October QMC Science Centre 9th October Christmas Production  for toddlers with parents Tuesday 9th December 1.45pm or adults and older siblings on 10th December 6.30pm Ashmolean Museum 12th March St Michael’s Church April Walk around Basingstoke town centre July Please ask the office to get a DBS check to help on school  trips! </vt:lpstr>
      <vt:lpstr>Events for you to join   </vt:lpstr>
      <vt:lpstr>School uniform and PE kit </vt:lpstr>
      <vt:lpstr>Social media</vt:lpstr>
      <vt:lpstr>Attendance and Lateness </vt:lpstr>
      <vt:lpstr>Communication</vt:lpstr>
      <vt:lpstr>Check out our website!</vt:lpstr>
      <vt:lpstr>Thank you…any questions?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lbrown</dc:creator>
  <cp:lastModifiedBy>Emma Gentry</cp:lastModifiedBy>
  <cp:revision>44</cp:revision>
  <dcterms:created xsi:type="dcterms:W3CDTF">2019-02-07T14:16:59Z</dcterms:created>
  <dcterms:modified xsi:type="dcterms:W3CDTF">2025-09-09T15:02:37Z</dcterms:modified>
</cp:coreProperties>
</file>