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66" r:id="rId2"/>
    <p:sldId id="258" r:id="rId3"/>
    <p:sldId id="259" r:id="rId4"/>
    <p:sldId id="267" r:id="rId5"/>
    <p:sldId id="268" r:id="rId6"/>
    <p:sldId id="269" r:id="rId7"/>
    <p:sldId id="270" r:id="rId8"/>
    <p:sldId id="271" r:id="rId9"/>
    <p:sldId id="272"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62AC2"/>
    <a:srgbClr val="072FDB"/>
    <a:srgbClr val="143FF8"/>
    <a:srgbClr val="3D61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p:cViewPr varScale="1">
        <p:scale>
          <a:sx n="115" d="100"/>
          <a:sy n="115" d="100"/>
        </p:scale>
        <p:origin x="43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6/6/2025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6/6/2025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6/6/2025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6/6/2025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6/6/2025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6/6/2025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62AC2"/>
        </a:solidFill>
        <a:effectLst/>
      </p:bgPr>
    </p:bg>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6/6/2025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5306" y="446089"/>
            <a:ext cx="10589380" cy="3880773"/>
          </a:xfrm>
        </p:spPr>
        <p:txBody>
          <a:bodyPr>
            <a:noAutofit/>
          </a:bodyPr>
          <a:lstStyle/>
          <a:p>
            <a:pPr marL="0" indent="0">
              <a:buNone/>
            </a:pPr>
            <a:r>
              <a:rPr lang="en-GB" sz="3600" dirty="0"/>
              <a:t>Every child’s needs are unique and individual. We believe that </a:t>
            </a:r>
            <a:r>
              <a:rPr lang="en-GB" sz="3600" dirty="0" smtClean="0"/>
              <a:t>it is vital that our </a:t>
            </a:r>
            <a:r>
              <a:rPr lang="en-GB" sz="3600" dirty="0"/>
              <a:t>pupils are equipped with the tools needed to become independent, inquisitive learners both inside and outside of the </a:t>
            </a:r>
            <a:r>
              <a:rPr lang="en-GB" sz="3600" dirty="0" smtClean="0"/>
              <a:t>classroom</a:t>
            </a:r>
            <a:r>
              <a:rPr lang="en-GB" sz="3600" dirty="0"/>
              <a:t> </a:t>
            </a:r>
            <a:r>
              <a:rPr lang="en-GB" sz="3600" dirty="0" smtClean="0"/>
              <a:t>to prepare for their future. </a:t>
            </a:r>
          </a:p>
          <a:p>
            <a:pPr marL="0" indent="0">
              <a:buNone/>
            </a:pPr>
            <a:endParaRPr lang="en-GB" sz="3600" dirty="0"/>
          </a:p>
          <a:p>
            <a:pPr marL="0" indent="0">
              <a:buNone/>
            </a:pPr>
            <a:r>
              <a:rPr lang="en-GB" sz="3600" dirty="0" smtClean="0"/>
              <a:t>We have a variety of provision that we may use to support a child with additional needs, whether that be: emotionally, socially, learning, language, communication and interaction. </a:t>
            </a:r>
            <a:endParaRPr lang="en-GB" sz="3600" dirty="0"/>
          </a:p>
        </p:txBody>
      </p:sp>
    </p:spTree>
    <p:extLst>
      <p:ext uri="{BB962C8B-B14F-4D97-AF65-F5344CB8AC3E}">
        <p14:creationId xmlns:p14="http://schemas.microsoft.com/office/powerpoint/2010/main" val="5988293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smtClean="0">
                  <a:latin typeface="Calibri" panose="020F0502020204030204" pitchFamily="34" charset="0"/>
                  <a:cs typeface="Calibri" panose="020F0502020204030204" pitchFamily="34" charset="0"/>
                </a:rPr>
                <a:t>www.kingsfurlong.net</a:t>
              </a:r>
              <a:endParaRPr lang="en-GB" sz="1400" dirty="0">
                <a:latin typeface="Calibri" panose="020F0502020204030204" pitchFamily="34" charset="0"/>
                <a:cs typeface="Calibri" panose="020F0502020204030204" pitchFamily="34" charset="0"/>
              </a:endParaRPr>
            </a:p>
          </p:txBody>
        </p:sp>
      </p:grpSp>
      <p:sp>
        <p:nvSpPr>
          <p:cNvPr id="11" name="Rectangle 10"/>
          <p:cNvSpPr/>
          <p:nvPr/>
        </p:nvSpPr>
        <p:spPr>
          <a:xfrm>
            <a:off x="304799" y="0"/>
            <a:ext cx="11590938" cy="6740307"/>
          </a:xfrm>
          <a:prstGeom prst="rect">
            <a:avLst/>
          </a:prstGeom>
        </p:spPr>
        <p:txBody>
          <a:bodyPr wrap="square">
            <a:spAutoFit/>
          </a:bodyPr>
          <a:lstStyle/>
          <a:p>
            <a:r>
              <a:rPr lang="en-GB" b="1" dirty="0" smtClean="0"/>
              <a:t>As well as a variety of well trained staff, some interventions and provision </a:t>
            </a:r>
            <a:r>
              <a:rPr lang="en-GB" b="1" dirty="0"/>
              <a:t>that we have available in </a:t>
            </a:r>
            <a:r>
              <a:rPr lang="en-GB" b="1" dirty="0" smtClean="0"/>
              <a:t>school are below: </a:t>
            </a:r>
          </a:p>
          <a:p>
            <a:endParaRPr lang="en-GB" dirty="0"/>
          </a:p>
          <a:p>
            <a:r>
              <a:rPr lang="en-GB" b="1" dirty="0"/>
              <a:t>Cognition and learning: </a:t>
            </a:r>
            <a:endParaRPr lang="en-GB" b="1" dirty="0" smtClean="0"/>
          </a:p>
          <a:p>
            <a:pPr marL="285750" indent="-285750">
              <a:buFont typeface="Arial" panose="020B0604020202020204" pitchFamily="34" charset="0"/>
              <a:buChar char="•"/>
            </a:pPr>
            <a:r>
              <a:rPr lang="en-GB" dirty="0" err="1" smtClean="0"/>
              <a:t>Nessy</a:t>
            </a:r>
            <a:r>
              <a:rPr lang="en-GB" dirty="0" smtClean="0"/>
              <a:t> </a:t>
            </a:r>
            <a:r>
              <a:rPr lang="en-GB" dirty="0"/>
              <a:t>(online programme) to support reading, spelling and memory. </a:t>
            </a:r>
            <a:endParaRPr lang="en-GB" dirty="0" smtClean="0"/>
          </a:p>
          <a:p>
            <a:pPr marL="285750" indent="-285750">
              <a:buFont typeface="Arial" panose="020B0604020202020204" pitchFamily="34" charset="0"/>
              <a:buChar char="•"/>
            </a:pPr>
            <a:r>
              <a:rPr lang="en-GB" dirty="0" err="1" smtClean="0"/>
              <a:t>RWInc</a:t>
            </a:r>
            <a:r>
              <a:rPr lang="en-GB" dirty="0" smtClean="0"/>
              <a:t> (intensive reading and spelling programme) </a:t>
            </a:r>
          </a:p>
          <a:p>
            <a:pPr marL="285750" indent="-285750">
              <a:buFont typeface="Arial" panose="020B0604020202020204" pitchFamily="34" charset="0"/>
              <a:buChar char="•"/>
            </a:pPr>
            <a:r>
              <a:rPr lang="en-GB" dirty="0" smtClean="0"/>
              <a:t>Word Shark </a:t>
            </a:r>
          </a:p>
          <a:p>
            <a:pPr marL="285750" indent="-285750">
              <a:buFont typeface="Arial" panose="020B0604020202020204" pitchFamily="34" charset="0"/>
              <a:buChar char="•"/>
            </a:pPr>
            <a:r>
              <a:rPr lang="en-GB" dirty="0" smtClean="0"/>
              <a:t>Number Shark </a:t>
            </a:r>
          </a:p>
          <a:p>
            <a:pPr marL="285750" indent="-285750">
              <a:buFont typeface="Arial" panose="020B0604020202020204" pitchFamily="34" charset="0"/>
              <a:buChar char="•"/>
            </a:pPr>
            <a:r>
              <a:rPr lang="en-GB" dirty="0" smtClean="0"/>
              <a:t>Sound Linkage </a:t>
            </a:r>
          </a:p>
          <a:p>
            <a:r>
              <a:rPr lang="en-GB" b="1" dirty="0" smtClean="0"/>
              <a:t>Communication and interaction: </a:t>
            </a:r>
            <a:endParaRPr lang="en-GB" dirty="0"/>
          </a:p>
          <a:p>
            <a:pPr marL="285750" indent="-285750">
              <a:buFont typeface="Arial" panose="020B0604020202020204" pitchFamily="34" charset="0"/>
              <a:buChar char="•"/>
            </a:pPr>
            <a:r>
              <a:rPr lang="en-GB" dirty="0" smtClean="0"/>
              <a:t>Speech and Language assistant – Mrs Hunt bespoke groups which could include following a SALT programme.</a:t>
            </a:r>
          </a:p>
          <a:p>
            <a:pPr marL="285750" indent="-285750">
              <a:buFont typeface="Arial" panose="020B0604020202020204" pitchFamily="34" charset="0"/>
              <a:buChar char="•"/>
            </a:pPr>
            <a:r>
              <a:rPr lang="en-GB" dirty="0" smtClean="0"/>
              <a:t>Language Link groups </a:t>
            </a:r>
          </a:p>
          <a:p>
            <a:pPr marL="285750" indent="-285750">
              <a:buFont typeface="Arial" panose="020B0604020202020204" pitchFamily="34" charset="0"/>
              <a:buChar char="•"/>
            </a:pPr>
            <a:r>
              <a:rPr lang="en-GB" dirty="0" smtClean="0"/>
              <a:t>Language for Understanding </a:t>
            </a:r>
          </a:p>
          <a:p>
            <a:pPr marL="285750" indent="-285750">
              <a:buFont typeface="Arial" panose="020B0604020202020204" pitchFamily="34" charset="0"/>
              <a:buChar char="•"/>
            </a:pPr>
            <a:r>
              <a:rPr lang="en-GB" dirty="0" smtClean="0"/>
              <a:t>Lego Therapy </a:t>
            </a:r>
          </a:p>
          <a:p>
            <a:r>
              <a:rPr lang="en-GB" b="1" dirty="0" smtClean="0"/>
              <a:t>Social, emotional and mental health: </a:t>
            </a:r>
          </a:p>
          <a:p>
            <a:pPr marL="285750" indent="-285750">
              <a:buFont typeface="Arial" panose="020B0604020202020204" pitchFamily="34" charset="0"/>
              <a:buChar char="•"/>
            </a:pPr>
            <a:r>
              <a:rPr lang="en-GB" b="1" dirty="0" smtClean="0"/>
              <a:t>Social Use of Language Programme</a:t>
            </a:r>
          </a:p>
          <a:p>
            <a:pPr marL="285750" indent="-285750">
              <a:buFont typeface="Arial" panose="020B0604020202020204" pitchFamily="34" charset="0"/>
              <a:buChar char="•"/>
            </a:pPr>
            <a:r>
              <a:rPr lang="en-GB" b="1" dirty="0" smtClean="0"/>
              <a:t>News Group</a:t>
            </a:r>
          </a:p>
          <a:p>
            <a:pPr marL="285750" indent="-285750">
              <a:buFont typeface="Arial" panose="020B0604020202020204" pitchFamily="34" charset="0"/>
              <a:buChar char="•"/>
            </a:pPr>
            <a:r>
              <a:rPr lang="en-GB" b="1" dirty="0" smtClean="0"/>
              <a:t>Thrive </a:t>
            </a:r>
          </a:p>
          <a:p>
            <a:pPr marL="285750" indent="-285750">
              <a:buFont typeface="Arial" panose="020B0604020202020204" pitchFamily="34" charset="0"/>
              <a:buChar char="•"/>
            </a:pPr>
            <a:r>
              <a:rPr lang="en-GB" b="1" dirty="0" smtClean="0"/>
              <a:t>ELSA </a:t>
            </a:r>
          </a:p>
          <a:p>
            <a:r>
              <a:rPr lang="en-GB" b="1" dirty="0" smtClean="0"/>
              <a:t>Physical and/ or sensory:  </a:t>
            </a:r>
          </a:p>
          <a:p>
            <a:pPr marL="285750" indent="-285750">
              <a:buFont typeface="Arial" panose="020B0604020202020204" pitchFamily="34" charset="0"/>
              <a:buChar char="•"/>
            </a:pPr>
            <a:r>
              <a:rPr lang="en-GB" dirty="0" smtClean="0"/>
              <a:t>Occupational activities run by an LSA to support fine and gross motor skills</a:t>
            </a:r>
          </a:p>
          <a:p>
            <a:pPr marL="285750" indent="-285750">
              <a:buFont typeface="Arial" panose="020B0604020202020204" pitchFamily="34" charset="0"/>
              <a:buChar char="•"/>
            </a:pPr>
            <a:r>
              <a:rPr lang="en-GB" dirty="0" smtClean="0"/>
              <a:t>Writing slopes </a:t>
            </a:r>
          </a:p>
          <a:p>
            <a:pPr marL="285750" indent="-285750">
              <a:buFont typeface="Arial" panose="020B0604020202020204" pitchFamily="34" charset="0"/>
              <a:buChar char="•"/>
            </a:pPr>
            <a:r>
              <a:rPr lang="en-GB" dirty="0" smtClean="0"/>
              <a:t>Opportunities to use laptops or </a:t>
            </a:r>
            <a:r>
              <a:rPr lang="en-GB" dirty="0" err="1" smtClean="0"/>
              <a:t>Ipads</a:t>
            </a:r>
            <a:r>
              <a:rPr lang="en-GB" dirty="0" smtClean="0"/>
              <a:t> to record if appropriate promoting touch typing</a:t>
            </a:r>
          </a:p>
          <a:p>
            <a:pPr marL="285750" indent="-285750">
              <a:buFont typeface="Arial" panose="020B0604020202020204" pitchFamily="34" charset="0"/>
              <a:buChar char="•"/>
            </a:pPr>
            <a:r>
              <a:rPr lang="en-GB" dirty="0" smtClean="0"/>
              <a:t>Ear defenders </a:t>
            </a:r>
          </a:p>
          <a:p>
            <a:pPr marL="285750" indent="-285750">
              <a:buFont typeface="Arial" panose="020B0604020202020204" pitchFamily="34" charset="0"/>
              <a:buChar char="•"/>
            </a:pPr>
            <a:r>
              <a:rPr lang="en-GB" dirty="0" smtClean="0"/>
              <a:t>Wobble cushions </a:t>
            </a:r>
          </a:p>
        </p:txBody>
      </p:sp>
    </p:spTree>
    <p:extLst>
      <p:ext uri="{BB962C8B-B14F-4D97-AF65-F5344CB8AC3E}">
        <p14:creationId xmlns:p14="http://schemas.microsoft.com/office/powerpoint/2010/main" val="307127480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smtClean="0">
                  <a:latin typeface="Calibri" panose="020F0502020204030204" pitchFamily="34" charset="0"/>
                  <a:cs typeface="Calibri" panose="020F0502020204030204" pitchFamily="34" charset="0"/>
                </a:rPr>
                <a:t>www.kingsfurlong.net</a:t>
              </a:r>
              <a:endParaRPr lang="en-GB" sz="1400" dirty="0">
                <a:latin typeface="Calibri" panose="020F0502020204030204" pitchFamily="34" charset="0"/>
                <a:cs typeface="Calibri" panose="020F0502020204030204" pitchFamily="34" charset="0"/>
              </a:endParaRPr>
            </a:p>
          </p:txBody>
        </p:sp>
      </p:grpSp>
      <p:sp>
        <p:nvSpPr>
          <p:cNvPr id="7" name="TextBox 6"/>
          <p:cNvSpPr txBox="1"/>
          <p:nvPr/>
        </p:nvSpPr>
        <p:spPr>
          <a:xfrm>
            <a:off x="287382" y="218127"/>
            <a:ext cx="9855654" cy="1200329"/>
          </a:xfrm>
          <a:prstGeom prst="rect">
            <a:avLst/>
          </a:prstGeom>
          <a:noFill/>
        </p:spPr>
        <p:txBody>
          <a:bodyPr wrap="square" rtlCol="0">
            <a:spAutoFit/>
          </a:bodyPr>
          <a:lstStyle/>
          <a:p>
            <a:r>
              <a:rPr lang="en-GB" sz="2400" b="1" u="sng" dirty="0" smtClean="0"/>
              <a:t>Behaviour policy </a:t>
            </a:r>
            <a:r>
              <a:rPr lang="en-GB" sz="2400" dirty="0" smtClean="0"/>
              <a:t>–The emphasis of this policy is </a:t>
            </a:r>
            <a:r>
              <a:rPr lang="en-GB" sz="2400" u="sng" dirty="0" smtClean="0"/>
              <a:t>rewarding those who make positive and good behaviour choices</a:t>
            </a:r>
            <a:r>
              <a:rPr lang="en-GB" sz="2400" dirty="0" smtClean="0"/>
              <a:t>, which the children really love because as a school we want the children to know that we </a:t>
            </a:r>
            <a:r>
              <a:rPr lang="en-GB" sz="2400" b="1" u="sng" dirty="0" smtClean="0"/>
              <a:t>value</a:t>
            </a:r>
            <a:r>
              <a:rPr lang="en-GB" sz="2400" dirty="0" smtClean="0"/>
              <a:t> good behaviour.</a:t>
            </a:r>
          </a:p>
        </p:txBody>
      </p:sp>
      <p:pic>
        <p:nvPicPr>
          <p:cNvPr id="3" name="Picture 2"/>
          <p:cNvPicPr>
            <a:picLocks noChangeAspect="1"/>
          </p:cNvPicPr>
          <p:nvPr/>
        </p:nvPicPr>
        <p:blipFill>
          <a:blip r:embed="rId3"/>
          <a:stretch>
            <a:fillRect/>
          </a:stretch>
        </p:blipFill>
        <p:spPr>
          <a:xfrm>
            <a:off x="3656821" y="1567319"/>
            <a:ext cx="4473026" cy="5059652"/>
          </a:xfrm>
          <a:prstGeom prst="rect">
            <a:avLst/>
          </a:prstGeom>
        </p:spPr>
      </p:pic>
    </p:spTree>
    <p:extLst>
      <p:ext uri="{BB962C8B-B14F-4D97-AF65-F5344CB8AC3E}">
        <p14:creationId xmlns:p14="http://schemas.microsoft.com/office/powerpoint/2010/main" val="20663842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9951" y="283029"/>
            <a:ext cx="8596668" cy="644434"/>
          </a:xfrm>
        </p:spPr>
        <p:txBody>
          <a:bodyPr/>
          <a:lstStyle/>
          <a:p>
            <a:r>
              <a:rPr lang="en-GB" b="1" u="sng" dirty="0">
                <a:solidFill>
                  <a:schemeClr val="tx1"/>
                </a:solidFill>
              </a:rPr>
              <a:t>Pastoral support</a:t>
            </a:r>
            <a:endParaRPr lang="en-GB" dirty="0">
              <a:solidFill>
                <a:schemeClr val="tx1"/>
              </a:solidFill>
            </a:endParaRPr>
          </a:p>
        </p:txBody>
      </p:sp>
      <p:sp>
        <p:nvSpPr>
          <p:cNvPr id="3" name="Content Placeholder 2"/>
          <p:cNvSpPr>
            <a:spLocks noGrp="1"/>
          </p:cNvSpPr>
          <p:nvPr>
            <p:ph idx="1"/>
          </p:nvPr>
        </p:nvSpPr>
        <p:spPr>
          <a:xfrm>
            <a:off x="559768" y="1089434"/>
            <a:ext cx="10896358" cy="5193800"/>
          </a:xfrm>
        </p:spPr>
        <p:txBody>
          <a:bodyPr>
            <a:normAutofit/>
          </a:bodyPr>
          <a:lstStyle/>
          <a:p>
            <a:r>
              <a:rPr lang="en-GB" dirty="0"/>
              <a:t>Mrs Steadman is our Behaviour and Mental Health Lead and Mrs Farmer is our Home School Link Worker. </a:t>
            </a:r>
          </a:p>
          <a:p>
            <a:r>
              <a:rPr lang="en-GB" dirty="0"/>
              <a:t>At Kings Furlong Junior School we value the contributions the families of our children provide.  We recognise that for a child to be happy and succeed, they need to be nurtured at home and at school to enable them to grow and flourish</a:t>
            </a:r>
            <a:r>
              <a:rPr lang="en-GB" dirty="0" smtClean="0"/>
              <a:t>. As </a:t>
            </a:r>
            <a:r>
              <a:rPr lang="en-GB" dirty="0"/>
              <a:t>part of the Kings Furlong Junior school team, we work with families to help ensure that children are successful, happy and secure both in school and at home. </a:t>
            </a:r>
          </a:p>
          <a:p>
            <a:r>
              <a:rPr lang="en-GB" dirty="0"/>
              <a:t>We have experience in supporting with a range of difficulties and can provide practical advice and support for the challenges we as parents/carers face along the way.  These could include difficulties with children’s emotions, behaviour, sleep habits, attendance and </a:t>
            </a:r>
            <a:r>
              <a:rPr lang="en-GB" dirty="0" smtClean="0"/>
              <a:t>any other need.</a:t>
            </a:r>
            <a:r>
              <a:rPr lang="en-GB" dirty="0"/>
              <a:t>  Support around things such as: illness or bereavement, family breakdown, separation, domestic violence and financial difficulties.  </a:t>
            </a:r>
          </a:p>
          <a:p>
            <a:r>
              <a:rPr lang="en-GB" dirty="0"/>
              <a:t>In addition to this, we can help with completing forms, self referrals or simply just someone to listen and offload to. If we find some challenges along the way, we also have some excellent contacts with a number of outside agencies, which are also available to support families. Parents/carers, and staff within school can ask for our involvement, so sometimes we may contact you if the school has asked us too.  </a:t>
            </a:r>
          </a:p>
          <a:p>
            <a:r>
              <a:rPr lang="en-GB" dirty="0"/>
              <a:t>Together we will explore the challenges your child or family is experiencing and together try to find the best way forward.  Please do not hesitate to contact us if you need anything. </a:t>
            </a:r>
          </a:p>
          <a:p>
            <a:endParaRPr lang="en-GB" dirty="0"/>
          </a:p>
        </p:txBody>
      </p:sp>
    </p:spTree>
    <p:extLst>
      <p:ext uri="{BB962C8B-B14F-4D97-AF65-F5344CB8AC3E}">
        <p14:creationId xmlns:p14="http://schemas.microsoft.com/office/powerpoint/2010/main" val="27010378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8190" y="0"/>
            <a:ext cx="12192000" cy="6740307"/>
          </a:xfrm>
          <a:prstGeom prst="rect">
            <a:avLst/>
          </a:prstGeom>
        </p:spPr>
        <p:txBody>
          <a:bodyPr wrap="square">
            <a:spAutoFit/>
          </a:bodyPr>
          <a:lstStyle/>
          <a:p>
            <a:r>
              <a:rPr lang="en-GB" sz="2400" dirty="0">
                <a:latin typeface="Calibri" panose="020F0502020204030204" pitchFamily="34" charset="0"/>
              </a:rPr>
              <a:t>At our school, we offer a variety of pastoral interventions to support children within school as we know how important it is to support their mental wellbeing. These are</a:t>
            </a:r>
            <a:r>
              <a:rPr lang="en-GB" sz="2400" dirty="0" smtClean="0">
                <a:latin typeface="Calibri" panose="020F0502020204030204" pitchFamily="34" charset="0"/>
              </a:rPr>
              <a:t>:</a:t>
            </a:r>
          </a:p>
          <a:p>
            <a:endParaRPr lang="en-GB" sz="2400" dirty="0">
              <a:latin typeface="Calibri" panose="020F0502020204030204" pitchFamily="34" charset="0"/>
            </a:endParaRPr>
          </a:p>
          <a:p>
            <a:pPr>
              <a:buFont typeface="Arial" panose="020B0604020202020204" pitchFamily="34" charset="0"/>
              <a:buChar char="•"/>
            </a:pPr>
            <a:r>
              <a:rPr lang="en-GB" sz="2400" dirty="0">
                <a:latin typeface="Calibri" panose="020F0502020204030204" pitchFamily="34" charset="0"/>
              </a:rPr>
              <a:t>Thrive - Thrive is an </a:t>
            </a:r>
            <a:r>
              <a:rPr lang="en-GB" sz="2400" dirty="0" smtClean="0">
                <a:latin typeface="Calibri" panose="020F0502020204030204" pitchFamily="34" charset="0"/>
              </a:rPr>
              <a:t>assessment </a:t>
            </a:r>
            <a:r>
              <a:rPr lang="en-GB" sz="2400" dirty="0">
                <a:latin typeface="Calibri" panose="020F0502020204030204" pitchFamily="34" charset="0"/>
              </a:rPr>
              <a:t>tool used throughout school for emotional support, connections and relationships. Thrive is delivered within the class for all children and there are also individual and small group sessions for </a:t>
            </a:r>
            <a:r>
              <a:rPr lang="en-GB" sz="2400" dirty="0" smtClean="0">
                <a:latin typeface="Calibri" panose="020F0502020204030204" pitchFamily="34" charset="0"/>
              </a:rPr>
              <a:t>targeted </a:t>
            </a:r>
            <a:r>
              <a:rPr lang="en-GB" sz="2400" dirty="0">
                <a:latin typeface="Calibri" panose="020F0502020204030204" pitchFamily="34" charset="0"/>
              </a:rPr>
              <a:t>support. The individual and small group sessions are run by our pastoral worker: Mrs Irving, who is a trained Thrive practitioner</a:t>
            </a:r>
            <a:r>
              <a:rPr lang="en-GB" sz="2400" dirty="0" smtClean="0">
                <a:latin typeface="Calibri" panose="020F0502020204030204" pitchFamily="34" charset="0"/>
              </a:rPr>
              <a:t>.</a:t>
            </a:r>
          </a:p>
          <a:p>
            <a:pPr>
              <a:buFont typeface="Arial" panose="020B0604020202020204" pitchFamily="34" charset="0"/>
              <a:buChar char="•"/>
            </a:pPr>
            <a:endParaRPr lang="en-GB" sz="2400" dirty="0">
              <a:latin typeface="Calibri" panose="020F0502020204030204" pitchFamily="34" charset="0"/>
            </a:endParaRPr>
          </a:p>
          <a:p>
            <a:pPr>
              <a:buFont typeface="Arial" panose="020B0604020202020204" pitchFamily="34" charset="0"/>
              <a:buChar char="•"/>
            </a:pPr>
            <a:r>
              <a:rPr lang="en-GB" sz="2400" dirty="0">
                <a:latin typeface="Calibri" panose="020F0502020204030204" pitchFamily="34" charset="0"/>
              </a:rPr>
              <a:t>ELSA/TALA –This is an intervention that focuses on supporting the emotional wellbeing of children. This intervention is run by Mrs Lampard, who is a trained practitioner. They are individual sessions, </a:t>
            </a:r>
            <a:r>
              <a:rPr lang="en-GB" sz="2400" dirty="0" smtClean="0">
                <a:latin typeface="Calibri" panose="020F0502020204030204" pitchFamily="34" charset="0"/>
              </a:rPr>
              <a:t>which are generally </a:t>
            </a:r>
            <a:r>
              <a:rPr lang="en-GB" sz="2400" dirty="0">
                <a:latin typeface="Calibri" panose="020F0502020204030204" pitchFamily="34" charset="0"/>
              </a:rPr>
              <a:t>run over a 8 week period. </a:t>
            </a:r>
            <a:endParaRPr lang="en-GB" sz="2400" dirty="0" smtClean="0">
              <a:latin typeface="Calibri" panose="020F0502020204030204" pitchFamily="34" charset="0"/>
            </a:endParaRPr>
          </a:p>
          <a:p>
            <a:pPr>
              <a:buFont typeface="Arial" panose="020B0604020202020204" pitchFamily="34" charset="0"/>
              <a:buChar char="•"/>
            </a:pPr>
            <a:endParaRPr lang="en-GB" sz="2400" dirty="0">
              <a:latin typeface="Calibri" panose="020F0502020204030204" pitchFamily="34" charset="0"/>
            </a:endParaRPr>
          </a:p>
          <a:p>
            <a:pPr>
              <a:buFont typeface="Arial" panose="020B0604020202020204" pitchFamily="34" charset="0"/>
              <a:buChar char="•"/>
            </a:pPr>
            <a:r>
              <a:rPr lang="en-GB" sz="2400" dirty="0">
                <a:latin typeface="Calibri" panose="020F0502020204030204" pitchFamily="34" charset="0"/>
              </a:rPr>
              <a:t>Therapy dog – we are lucky enough to have Ellie, who visits the school weekly to support children with their reading and emotional wellbeing. </a:t>
            </a:r>
            <a:endParaRPr lang="en-GB" sz="2400" dirty="0" smtClean="0">
              <a:latin typeface="Calibri" panose="020F0502020204030204" pitchFamily="34" charset="0"/>
            </a:endParaRPr>
          </a:p>
          <a:p>
            <a:pPr>
              <a:buFont typeface="Arial" panose="020B0604020202020204" pitchFamily="34" charset="0"/>
              <a:buChar char="•"/>
            </a:pPr>
            <a:endParaRPr lang="en-GB" sz="2400" b="0" i="0" dirty="0">
              <a:effectLst/>
              <a:latin typeface="Calibri" panose="020F0502020204030204" pitchFamily="34" charset="0"/>
            </a:endParaRPr>
          </a:p>
          <a:p>
            <a:pPr>
              <a:buFont typeface="Arial" panose="020B0604020202020204" pitchFamily="34" charset="0"/>
              <a:buChar char="•"/>
            </a:pPr>
            <a:r>
              <a:rPr lang="en-GB" sz="2400" dirty="0" smtClean="0">
                <a:latin typeface="Calibri" panose="020F0502020204030204" pitchFamily="34" charset="0"/>
              </a:rPr>
              <a:t> Wellbeing Champions – we have a group of children that meet regularly to support and advocate for the mental health and wellbeing of children within school. They have arranged events and competitions to raise awareness for this. </a:t>
            </a:r>
            <a:endParaRPr lang="en-GB" sz="2400" b="0" i="0" dirty="0">
              <a:effectLst/>
              <a:latin typeface="Calibri" panose="020F0502020204030204" pitchFamily="34" charset="0"/>
            </a:endParaRPr>
          </a:p>
        </p:txBody>
      </p:sp>
    </p:spTree>
    <p:extLst>
      <p:ext uri="{BB962C8B-B14F-4D97-AF65-F5344CB8AC3E}">
        <p14:creationId xmlns:p14="http://schemas.microsoft.com/office/powerpoint/2010/main" val="27961182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9321" y="619172"/>
            <a:ext cx="11418873" cy="3880773"/>
          </a:xfrm>
        </p:spPr>
        <p:txBody>
          <a:bodyPr>
            <a:normAutofit/>
          </a:bodyPr>
          <a:lstStyle/>
          <a:p>
            <a:pPr marL="0" indent="0">
              <a:buNone/>
            </a:pPr>
            <a:r>
              <a:rPr lang="en-GB" sz="2400" dirty="0" smtClean="0"/>
              <a:t> </a:t>
            </a:r>
            <a:endParaRPr lang="en-GB" sz="2400" dirty="0"/>
          </a:p>
        </p:txBody>
      </p:sp>
      <p:sp>
        <p:nvSpPr>
          <p:cNvPr id="4" name="Rectangle 3"/>
          <p:cNvSpPr/>
          <p:nvPr/>
        </p:nvSpPr>
        <p:spPr>
          <a:xfrm>
            <a:off x="259321" y="619172"/>
            <a:ext cx="11301308" cy="5632311"/>
          </a:xfrm>
          <a:prstGeom prst="rect">
            <a:avLst/>
          </a:prstGeom>
        </p:spPr>
        <p:txBody>
          <a:bodyPr wrap="square">
            <a:spAutoFit/>
          </a:bodyPr>
          <a:lstStyle/>
          <a:p>
            <a:pPr>
              <a:buFont typeface="Arial" panose="020B0604020202020204" pitchFamily="34" charset="0"/>
              <a:buChar char="•"/>
            </a:pPr>
            <a:r>
              <a:rPr lang="en-GB" sz="2400" dirty="0" smtClean="0">
                <a:latin typeface="Calibri" panose="020F0502020204030204" pitchFamily="34" charset="0"/>
              </a:rPr>
              <a:t> Parent </a:t>
            </a:r>
            <a:r>
              <a:rPr lang="en-GB" sz="2400" dirty="0">
                <a:latin typeface="Calibri" panose="020F0502020204030204" pitchFamily="34" charset="0"/>
              </a:rPr>
              <a:t>support workshops/coffee mornings – this can be with Mrs Steadman, Mrs Farmer and outside agencies. We have a different focus for each session. At the end of last year, we sent a survey out to parents asking what they would like so we have based the themes of the workshop on the needs of the parents. We will </a:t>
            </a:r>
            <a:r>
              <a:rPr lang="en-GB" sz="2400" dirty="0" smtClean="0">
                <a:latin typeface="Calibri" panose="020F0502020204030204" pitchFamily="34" charset="0"/>
              </a:rPr>
              <a:t>be sending this link out to you soon!</a:t>
            </a:r>
            <a:endParaRPr lang="en-GB" sz="2400" dirty="0">
              <a:latin typeface="Calibri" panose="020F0502020204030204" pitchFamily="34" charset="0"/>
            </a:endParaRPr>
          </a:p>
          <a:p>
            <a:pPr>
              <a:buFont typeface="Arial" panose="020B0604020202020204" pitchFamily="34" charset="0"/>
              <a:buChar char="•"/>
            </a:pPr>
            <a:endParaRPr lang="en-GB" sz="2400" dirty="0">
              <a:latin typeface="Calibri" panose="020F0502020204030204" pitchFamily="34" charset="0"/>
            </a:endParaRPr>
          </a:p>
          <a:p>
            <a:pPr>
              <a:buFont typeface="Arial" panose="020B0604020202020204" pitchFamily="34" charset="0"/>
              <a:buChar char="•"/>
            </a:pPr>
            <a:r>
              <a:rPr lang="en-GB" sz="2400" dirty="0">
                <a:latin typeface="Calibri" panose="020F0502020204030204" pitchFamily="34" charset="0"/>
              </a:rPr>
              <a:t> Parent support newsletter – we write and send these out every half term with a </a:t>
            </a:r>
            <a:r>
              <a:rPr lang="en-GB" sz="2400" dirty="0" smtClean="0">
                <a:latin typeface="Calibri" panose="020F0502020204030204" pitchFamily="34" charset="0"/>
              </a:rPr>
              <a:t>variety </a:t>
            </a:r>
            <a:r>
              <a:rPr lang="en-GB" sz="2400" dirty="0">
                <a:latin typeface="Calibri" panose="020F0502020204030204" pitchFamily="34" charset="0"/>
              </a:rPr>
              <a:t>of different information of things can support parents. </a:t>
            </a:r>
          </a:p>
          <a:p>
            <a:pPr>
              <a:buFont typeface="Arial" panose="020B0604020202020204" pitchFamily="34" charset="0"/>
              <a:buChar char="•"/>
            </a:pPr>
            <a:endParaRPr lang="en-GB" sz="2400" dirty="0">
              <a:latin typeface="Calibri" panose="020F0502020204030204" pitchFamily="34" charset="0"/>
            </a:endParaRPr>
          </a:p>
          <a:p>
            <a:pPr>
              <a:buFont typeface="Arial" panose="020B0604020202020204" pitchFamily="34" charset="0"/>
              <a:buChar char="•"/>
            </a:pPr>
            <a:r>
              <a:rPr lang="en-GB" sz="2400" dirty="0">
                <a:latin typeface="Calibri" panose="020F0502020204030204" pitchFamily="34" charset="0"/>
              </a:rPr>
              <a:t> Referrals – this can be through CAMHS, MHST, food bank and </a:t>
            </a:r>
            <a:r>
              <a:rPr lang="en-GB" sz="2400" dirty="0" smtClean="0">
                <a:latin typeface="Calibri" panose="020F0502020204030204" pitchFamily="34" charset="0"/>
              </a:rPr>
              <a:t>others.</a:t>
            </a:r>
            <a:endParaRPr lang="en-GB" sz="2400" dirty="0">
              <a:latin typeface="Calibri" panose="020F0502020204030204" pitchFamily="34" charset="0"/>
            </a:endParaRPr>
          </a:p>
          <a:p>
            <a:pPr>
              <a:buFont typeface="Arial" panose="020B0604020202020204" pitchFamily="34" charset="0"/>
              <a:buChar char="•"/>
            </a:pPr>
            <a:endParaRPr lang="en-GB" sz="2400" dirty="0">
              <a:latin typeface="Calibri" panose="020F0502020204030204" pitchFamily="34" charset="0"/>
            </a:endParaRPr>
          </a:p>
          <a:p>
            <a:pPr>
              <a:buFont typeface="Arial" panose="020B0604020202020204" pitchFamily="34" charset="0"/>
              <a:buChar char="•"/>
            </a:pPr>
            <a:r>
              <a:rPr lang="en-GB" sz="2400" dirty="0" smtClean="0">
                <a:latin typeface="Calibri" panose="020F0502020204030204" pitchFamily="34" charset="0"/>
              </a:rPr>
              <a:t> Mrs </a:t>
            </a:r>
            <a:r>
              <a:rPr lang="en-GB" sz="2400" dirty="0">
                <a:latin typeface="Calibri" panose="020F0502020204030204" pitchFamily="34" charset="0"/>
              </a:rPr>
              <a:t>Farmer works with parents and children together using thrive to help build relationships and boost confidence, bridge the gap between home and school and help identify children’s needs. </a:t>
            </a:r>
            <a:endParaRPr lang="en-GB" sz="2400" dirty="0" smtClean="0">
              <a:latin typeface="Calibri" panose="020F0502020204030204" pitchFamily="34" charset="0"/>
            </a:endParaRPr>
          </a:p>
          <a:p>
            <a:endParaRPr lang="en-GB" sz="2400" dirty="0">
              <a:latin typeface="Calibri" panose="020F0502020204030204" pitchFamily="34" charset="0"/>
            </a:endParaRPr>
          </a:p>
        </p:txBody>
      </p:sp>
    </p:spTree>
    <p:extLst>
      <p:ext uri="{BB962C8B-B14F-4D97-AF65-F5344CB8AC3E}">
        <p14:creationId xmlns:p14="http://schemas.microsoft.com/office/powerpoint/2010/main" val="2980241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178597"/>
            <a:ext cx="11301308" cy="461665"/>
          </a:xfrm>
          <a:prstGeom prst="rect">
            <a:avLst/>
          </a:prstGeom>
        </p:spPr>
        <p:txBody>
          <a:bodyPr wrap="square">
            <a:spAutoFit/>
          </a:bodyPr>
          <a:lstStyle/>
          <a:p>
            <a:pPr algn="ctr"/>
            <a:r>
              <a:rPr lang="en-GB" sz="2400" dirty="0" smtClean="0">
                <a:latin typeface="Calibri" panose="020F0502020204030204" pitchFamily="34" charset="0"/>
              </a:rPr>
              <a:t>Mental Health Week 2024</a:t>
            </a:r>
            <a:endParaRPr lang="en-GB" sz="2400" dirty="0">
              <a:latin typeface="Calibri" panose="020F0502020204030204" pitchFamily="34" charset="0"/>
            </a:endParaRPr>
          </a:p>
        </p:txBody>
      </p:sp>
      <p:pic>
        <p:nvPicPr>
          <p:cNvPr id="5" name="Picture 4"/>
          <p:cNvPicPr>
            <a:picLocks noChangeAspect="1"/>
          </p:cNvPicPr>
          <p:nvPr/>
        </p:nvPicPr>
        <p:blipFill>
          <a:blip r:embed="rId2"/>
          <a:stretch>
            <a:fillRect/>
          </a:stretch>
        </p:blipFill>
        <p:spPr>
          <a:xfrm>
            <a:off x="3813917" y="3301692"/>
            <a:ext cx="4432779" cy="3229536"/>
          </a:xfrm>
          <a:prstGeom prst="rect">
            <a:avLst/>
          </a:prstGeom>
        </p:spPr>
      </p:pic>
      <p:pic>
        <p:nvPicPr>
          <p:cNvPr id="6" name="Picture 5"/>
          <p:cNvPicPr>
            <a:picLocks noChangeAspect="1"/>
          </p:cNvPicPr>
          <p:nvPr/>
        </p:nvPicPr>
        <p:blipFill>
          <a:blip r:embed="rId3"/>
          <a:stretch>
            <a:fillRect/>
          </a:stretch>
        </p:blipFill>
        <p:spPr>
          <a:xfrm>
            <a:off x="9561072" y="409429"/>
            <a:ext cx="2072864" cy="2556413"/>
          </a:xfrm>
          <a:prstGeom prst="rect">
            <a:avLst/>
          </a:prstGeom>
        </p:spPr>
      </p:pic>
      <p:pic>
        <p:nvPicPr>
          <p:cNvPr id="7" name="Picture 6"/>
          <p:cNvPicPr>
            <a:picLocks noChangeAspect="1"/>
          </p:cNvPicPr>
          <p:nvPr/>
        </p:nvPicPr>
        <p:blipFill>
          <a:blip r:embed="rId4"/>
          <a:stretch>
            <a:fillRect/>
          </a:stretch>
        </p:blipFill>
        <p:spPr>
          <a:xfrm>
            <a:off x="198045" y="121108"/>
            <a:ext cx="2144309" cy="2218372"/>
          </a:xfrm>
          <a:prstGeom prst="rect">
            <a:avLst/>
          </a:prstGeom>
        </p:spPr>
      </p:pic>
      <p:pic>
        <p:nvPicPr>
          <p:cNvPr id="8" name="Picture 7"/>
          <p:cNvPicPr>
            <a:picLocks noChangeAspect="1"/>
          </p:cNvPicPr>
          <p:nvPr/>
        </p:nvPicPr>
        <p:blipFill>
          <a:blip r:embed="rId5"/>
          <a:stretch>
            <a:fillRect/>
          </a:stretch>
        </p:blipFill>
        <p:spPr>
          <a:xfrm>
            <a:off x="811574" y="2465468"/>
            <a:ext cx="1632255" cy="1906305"/>
          </a:xfrm>
          <a:prstGeom prst="rect">
            <a:avLst/>
          </a:prstGeom>
        </p:spPr>
      </p:pic>
      <p:pic>
        <p:nvPicPr>
          <p:cNvPr id="9" name="Picture 8"/>
          <p:cNvPicPr>
            <a:picLocks noChangeAspect="1"/>
          </p:cNvPicPr>
          <p:nvPr/>
        </p:nvPicPr>
        <p:blipFill>
          <a:blip r:embed="rId6"/>
          <a:stretch>
            <a:fillRect/>
          </a:stretch>
        </p:blipFill>
        <p:spPr>
          <a:xfrm>
            <a:off x="198045" y="4690436"/>
            <a:ext cx="3214830" cy="1840792"/>
          </a:xfrm>
          <a:prstGeom prst="rect">
            <a:avLst/>
          </a:prstGeom>
        </p:spPr>
      </p:pic>
      <p:sp>
        <p:nvSpPr>
          <p:cNvPr id="10" name="Rectangle 9"/>
          <p:cNvSpPr/>
          <p:nvPr/>
        </p:nvSpPr>
        <p:spPr>
          <a:xfrm>
            <a:off x="2630054" y="640262"/>
            <a:ext cx="6598389" cy="2585323"/>
          </a:xfrm>
          <a:prstGeom prst="rect">
            <a:avLst/>
          </a:prstGeom>
        </p:spPr>
        <p:txBody>
          <a:bodyPr wrap="square">
            <a:spAutoFit/>
          </a:bodyPr>
          <a:lstStyle/>
          <a:p>
            <a:r>
              <a:rPr lang="en-GB" dirty="0" smtClean="0">
                <a:latin typeface="Calibri" panose="020F0502020204030204" pitchFamily="34" charset="0"/>
              </a:rPr>
              <a:t>The focus last year was on </a:t>
            </a:r>
            <a:r>
              <a:rPr lang="en-GB" dirty="0">
                <a:latin typeface="Calibri" panose="020F0502020204030204" pitchFamily="34" charset="0"/>
              </a:rPr>
              <a:t>Anxiety. We looked at how anxiety can be both positive and </a:t>
            </a:r>
            <a:r>
              <a:rPr lang="en-GB" dirty="0" smtClean="0">
                <a:latin typeface="Calibri" panose="020F0502020204030204" pitchFamily="34" charset="0"/>
              </a:rPr>
              <a:t>negative </a:t>
            </a:r>
            <a:r>
              <a:rPr lang="en-GB" dirty="0" smtClean="0">
                <a:latin typeface="Calibri" panose="020F0502020204030204" pitchFamily="34" charset="0"/>
              </a:rPr>
              <a:t>and ways in which children can support themselves. </a:t>
            </a:r>
          </a:p>
          <a:p>
            <a:endParaRPr lang="en-GB" dirty="0" smtClean="0">
              <a:latin typeface="Calibri" panose="020F0502020204030204" pitchFamily="34" charset="0"/>
            </a:endParaRPr>
          </a:p>
          <a:p>
            <a:r>
              <a:rPr lang="en-GB" dirty="0" smtClean="0">
                <a:latin typeface="Calibri" panose="020F0502020204030204" pitchFamily="34" charset="0"/>
              </a:rPr>
              <a:t>We then had our diploma morning at the end of the week where children took part in a range of activities that they signed up for. They were: football, rugby, bracelet making, science experiments, comic book making, tennis, recorders, taskmaster, creating a play, weaving and dragon making</a:t>
            </a:r>
            <a:endParaRPr lang="en-GB" dirty="0" smtClean="0">
              <a:latin typeface="Calibri" panose="020F0502020204030204" pitchFamily="34" charset="0"/>
            </a:endParaRPr>
          </a:p>
        </p:txBody>
      </p:sp>
      <p:pic>
        <p:nvPicPr>
          <p:cNvPr id="11" name="Picture 10"/>
          <p:cNvPicPr>
            <a:picLocks noChangeAspect="1"/>
          </p:cNvPicPr>
          <p:nvPr/>
        </p:nvPicPr>
        <p:blipFill>
          <a:blip r:embed="rId7"/>
          <a:stretch>
            <a:fillRect/>
          </a:stretch>
        </p:blipFill>
        <p:spPr>
          <a:xfrm>
            <a:off x="8746067" y="3494756"/>
            <a:ext cx="2855372" cy="2598473"/>
          </a:xfrm>
          <a:prstGeom prst="rect">
            <a:avLst/>
          </a:prstGeom>
        </p:spPr>
      </p:pic>
    </p:spTree>
    <p:extLst>
      <p:ext uri="{BB962C8B-B14F-4D97-AF65-F5344CB8AC3E}">
        <p14:creationId xmlns:p14="http://schemas.microsoft.com/office/powerpoint/2010/main" val="20982630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0" y="376587"/>
            <a:ext cx="6058944" cy="5570756"/>
          </a:xfrm>
          <a:prstGeom prst="rect">
            <a:avLst/>
          </a:prstGeom>
          <a:noFill/>
        </p:spPr>
        <p:txBody>
          <a:bodyPr wrap="square" rtlCol="0">
            <a:spAutoFit/>
          </a:bodyPr>
          <a:lstStyle/>
          <a:p>
            <a:r>
              <a:rPr lang="en-GB" sz="3200" b="1" dirty="0" smtClean="0"/>
              <a:t>Mental Health week – May </a:t>
            </a:r>
            <a:r>
              <a:rPr lang="en-GB" sz="3200" b="1" dirty="0" smtClean="0"/>
              <a:t>2024</a:t>
            </a:r>
            <a:endParaRPr lang="en-GB" sz="3200" b="1" dirty="0" smtClean="0"/>
          </a:p>
          <a:p>
            <a:endParaRPr lang="en-GB" sz="3200" b="1" dirty="0"/>
          </a:p>
          <a:p>
            <a:r>
              <a:rPr lang="en-GB" sz="2800" b="1" dirty="0" smtClean="0"/>
              <a:t>Some comments from the children: </a:t>
            </a:r>
            <a:endParaRPr lang="en-GB" sz="2800" b="1" dirty="0" smtClean="0"/>
          </a:p>
          <a:p>
            <a:endParaRPr lang="en-GB" sz="3200" b="1" dirty="0" smtClean="0"/>
          </a:p>
          <a:p>
            <a:r>
              <a:rPr lang="en-GB" sz="2400" b="1" u="sng" dirty="0" smtClean="0"/>
              <a:t>What did you learn?</a:t>
            </a:r>
          </a:p>
          <a:p>
            <a:r>
              <a:rPr lang="en-GB" dirty="0" smtClean="0"/>
              <a:t>-Learnt about anxiety and how it is a good thing</a:t>
            </a:r>
          </a:p>
          <a:p>
            <a:r>
              <a:rPr lang="en-GB" dirty="0" smtClean="0"/>
              <a:t>-Anxiety can help you overcome your fears</a:t>
            </a:r>
          </a:p>
          <a:p>
            <a:r>
              <a:rPr lang="en-GB" dirty="0" smtClean="0"/>
              <a:t>-There are different ways to cope</a:t>
            </a:r>
          </a:p>
          <a:p>
            <a:r>
              <a:rPr lang="en-GB" dirty="0" smtClean="0"/>
              <a:t>-Anxiety is more important than I thought: it is both good and bad</a:t>
            </a:r>
          </a:p>
          <a:p>
            <a:r>
              <a:rPr lang="en-GB" dirty="0" smtClean="0"/>
              <a:t>-I learnt how to calm down and get rid of worries</a:t>
            </a:r>
          </a:p>
          <a:p>
            <a:r>
              <a:rPr lang="en-GB" dirty="0" smtClean="0"/>
              <a:t>-Looking at ways to cope with big feelings and showing what the feelings are and what they look like</a:t>
            </a:r>
            <a:endParaRPr lang="en-GB" dirty="0"/>
          </a:p>
          <a:p>
            <a:endParaRPr lang="en-GB" sz="3200" b="1" dirty="0"/>
          </a:p>
          <a:p>
            <a:r>
              <a:rPr lang="en-GB" sz="3200" b="1" dirty="0" smtClean="0"/>
              <a:t> </a:t>
            </a:r>
            <a:endParaRPr lang="en-GB" sz="3200" b="1" dirty="0"/>
          </a:p>
        </p:txBody>
      </p:sp>
      <p:sp>
        <p:nvSpPr>
          <p:cNvPr id="5" name="Rectangle 4"/>
          <p:cNvSpPr/>
          <p:nvPr/>
        </p:nvSpPr>
        <p:spPr>
          <a:xfrm>
            <a:off x="6087168" y="2256358"/>
            <a:ext cx="6104832" cy="3046988"/>
          </a:xfrm>
          <a:prstGeom prst="rect">
            <a:avLst/>
          </a:prstGeom>
        </p:spPr>
        <p:txBody>
          <a:bodyPr wrap="square">
            <a:spAutoFit/>
          </a:bodyPr>
          <a:lstStyle/>
          <a:p>
            <a:r>
              <a:rPr lang="en-GB" sz="2400" b="1" u="sng" dirty="0" smtClean="0"/>
              <a:t>Did you learn any new strategies:</a:t>
            </a:r>
          </a:p>
          <a:p>
            <a:r>
              <a:rPr lang="en-GB" dirty="0" smtClean="0"/>
              <a:t>-Talk </a:t>
            </a:r>
            <a:r>
              <a:rPr lang="en-GB" dirty="0"/>
              <a:t>to </a:t>
            </a:r>
            <a:r>
              <a:rPr lang="en-GB" dirty="0" smtClean="0"/>
              <a:t>someone as it makes your worries smaller</a:t>
            </a:r>
          </a:p>
          <a:p>
            <a:r>
              <a:rPr lang="en-GB" dirty="0" smtClean="0"/>
              <a:t>-Exercising</a:t>
            </a:r>
          </a:p>
          <a:p>
            <a:r>
              <a:rPr lang="en-GB" dirty="0" smtClean="0"/>
              <a:t>-Breathing strategies </a:t>
            </a:r>
          </a:p>
          <a:p>
            <a:r>
              <a:rPr lang="en-GB" dirty="0" smtClean="0"/>
              <a:t>-Having a diary to write down your thoughts and then you can show someone, which makes it easier to talk about.</a:t>
            </a:r>
          </a:p>
          <a:p>
            <a:r>
              <a:rPr lang="en-GB" dirty="0" smtClean="0"/>
              <a:t>-Tapping method – tap different parts of your body to help you refocus</a:t>
            </a:r>
          </a:p>
          <a:p>
            <a:r>
              <a:rPr lang="en-GB" dirty="0" smtClean="0"/>
              <a:t>-Taking yourself out of the situation</a:t>
            </a:r>
            <a:endParaRPr lang="en-GB" dirty="0"/>
          </a:p>
          <a:p>
            <a:r>
              <a:rPr lang="en-GB" sz="2400" b="1" u="sng" dirty="0" smtClean="0"/>
              <a:t> </a:t>
            </a:r>
            <a:endParaRPr lang="en-GB" sz="2400" b="1" u="sng" dirty="0"/>
          </a:p>
        </p:txBody>
      </p:sp>
    </p:spTree>
    <p:extLst>
      <p:ext uri="{BB962C8B-B14F-4D97-AF65-F5344CB8AC3E}">
        <p14:creationId xmlns:p14="http://schemas.microsoft.com/office/powerpoint/2010/main" val="73281199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58482" y="551154"/>
            <a:ext cx="11279336" cy="4401205"/>
          </a:xfrm>
          <a:prstGeom prst="rect">
            <a:avLst/>
          </a:prstGeom>
          <a:noFill/>
        </p:spPr>
        <p:txBody>
          <a:bodyPr wrap="square" rtlCol="0">
            <a:spAutoFit/>
          </a:bodyPr>
          <a:lstStyle/>
          <a:p>
            <a:r>
              <a:rPr lang="en-GB" sz="3200" b="1" dirty="0" smtClean="0"/>
              <a:t>Mental Health week – May </a:t>
            </a:r>
            <a:r>
              <a:rPr lang="en-GB" sz="3200" b="1" dirty="0" smtClean="0"/>
              <a:t>2024</a:t>
            </a:r>
            <a:endParaRPr lang="en-GB" sz="3200" b="1" dirty="0" smtClean="0"/>
          </a:p>
          <a:p>
            <a:endParaRPr lang="en-GB" sz="3200" b="1" dirty="0" smtClean="0"/>
          </a:p>
          <a:p>
            <a:r>
              <a:rPr lang="en-GB" sz="3200" b="1" u="sng" dirty="0"/>
              <a:t>What did you enjoy most about the week:</a:t>
            </a:r>
          </a:p>
          <a:p>
            <a:r>
              <a:rPr lang="en-GB" sz="2400" dirty="0" smtClean="0"/>
              <a:t>-Diploma morning </a:t>
            </a:r>
          </a:p>
          <a:p>
            <a:r>
              <a:rPr lang="en-GB" sz="2400" dirty="0" smtClean="0"/>
              <a:t>-Dress to express yourself</a:t>
            </a:r>
          </a:p>
          <a:p>
            <a:r>
              <a:rPr lang="en-GB" sz="2400" dirty="0" smtClean="0"/>
              <a:t>-Walk and talks</a:t>
            </a:r>
          </a:p>
          <a:p>
            <a:r>
              <a:rPr lang="en-GB" sz="2400" dirty="0" smtClean="0"/>
              <a:t>-Having parents in to work with us</a:t>
            </a:r>
          </a:p>
          <a:p>
            <a:r>
              <a:rPr lang="en-GB" sz="2400" dirty="0" smtClean="0"/>
              <a:t>-Doing different activities over the week</a:t>
            </a:r>
            <a:endParaRPr lang="en-GB" sz="2400" dirty="0"/>
          </a:p>
          <a:p>
            <a:endParaRPr lang="en-GB" sz="3200" b="1" dirty="0"/>
          </a:p>
          <a:p>
            <a:r>
              <a:rPr lang="en-GB" sz="3200" b="1" dirty="0" smtClean="0"/>
              <a:t> </a:t>
            </a:r>
            <a:endParaRPr lang="en-GB" sz="3200" b="1" dirty="0"/>
          </a:p>
        </p:txBody>
      </p:sp>
      <p:sp>
        <p:nvSpPr>
          <p:cNvPr id="5" name="Rectangle 4"/>
          <p:cNvSpPr/>
          <p:nvPr/>
        </p:nvSpPr>
        <p:spPr>
          <a:xfrm>
            <a:off x="6291187" y="1511397"/>
            <a:ext cx="6104832" cy="461665"/>
          </a:xfrm>
          <a:prstGeom prst="rect">
            <a:avLst/>
          </a:prstGeom>
        </p:spPr>
        <p:txBody>
          <a:bodyPr wrap="square">
            <a:spAutoFit/>
          </a:bodyPr>
          <a:lstStyle/>
          <a:p>
            <a:r>
              <a:rPr lang="en-GB" sz="2400" b="1" u="sng" dirty="0" smtClean="0"/>
              <a:t> </a:t>
            </a:r>
            <a:endParaRPr lang="en-GB" sz="2400" b="1" u="sng" dirty="0"/>
          </a:p>
        </p:txBody>
      </p:sp>
    </p:spTree>
    <p:extLst>
      <p:ext uri="{BB962C8B-B14F-4D97-AF65-F5344CB8AC3E}">
        <p14:creationId xmlns:p14="http://schemas.microsoft.com/office/powerpoint/2010/main" val="1746335198"/>
      </p:ext>
    </p:extLst>
  </p:cSld>
  <p:clrMapOvr>
    <a:masterClrMapping/>
  </p:clrMapOvr>
</p:sld>
</file>

<file path=ppt/theme/theme1.xml><?xml version="1.0" encoding="utf-8"?>
<a:theme xmlns:a="http://schemas.openxmlformats.org/drawingml/2006/main" name="Facet">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8C59B386-999D-4CB6-B907-9F3997C027CC}"/>
    </a:ext>
  </a:extLst>
</a:theme>
</file>

<file path=docProps/app.xml><?xml version="1.0" encoding="utf-8"?>
<Properties xmlns="http://schemas.openxmlformats.org/officeDocument/2006/extended-properties" xmlns:vt="http://schemas.openxmlformats.org/officeDocument/2006/docPropsVTypes">
  <Template>Facet</Template>
  <TotalTime>372</TotalTime>
  <Words>1196</Words>
  <Application>Microsoft Office PowerPoint</Application>
  <PresentationFormat>Widescreen</PresentationFormat>
  <Paragraphs>89</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Wingdings 3</vt:lpstr>
      <vt:lpstr>Facet</vt:lpstr>
      <vt:lpstr>PowerPoint Presentation</vt:lpstr>
      <vt:lpstr>PowerPoint Presentation</vt:lpstr>
      <vt:lpstr>PowerPoint Presentation</vt:lpstr>
      <vt:lpstr>Pastoral support</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lbrown</dc:creator>
  <cp:lastModifiedBy>lsteadman</cp:lastModifiedBy>
  <cp:revision>38</cp:revision>
  <dcterms:created xsi:type="dcterms:W3CDTF">2019-02-07T14:16:59Z</dcterms:created>
  <dcterms:modified xsi:type="dcterms:W3CDTF">2025-06-06T13:09:32Z</dcterms:modified>
</cp:coreProperties>
</file>