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9" r:id="rId3"/>
    <p:sldId id="284" r:id="rId4"/>
    <p:sldId id="283" r:id="rId5"/>
    <p:sldId id="285" r:id="rId6"/>
    <p:sldId id="260" r:id="rId7"/>
    <p:sldId id="280" r:id="rId8"/>
    <p:sldId id="286" r:id="rId9"/>
    <p:sldId id="282" r:id="rId10"/>
    <p:sldId id="277" r:id="rId11"/>
    <p:sldId id="287" r:id="rId12"/>
    <p:sldId id="278" r:id="rId13"/>
    <p:sldId id="264" r:id="rId14"/>
    <p:sldId id="279" r:id="rId15"/>
    <p:sldId id="265" r:id="rId16"/>
    <p:sldId id="288" r:id="rId17"/>
    <p:sldId id="266" r:id="rId18"/>
    <p:sldId id="267" r:id="rId19"/>
    <p:sldId id="268" r:id="rId20"/>
    <p:sldId id="269" r:id="rId21"/>
    <p:sldId id="270" r:id="rId22"/>
    <p:sldId id="271" r:id="rId23"/>
    <p:sldId id="272" r:id="rId24"/>
    <p:sldId id="273" r:id="rId25"/>
    <p:sldId id="274" r:id="rId26"/>
    <p:sldId id="275"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4" d="100"/>
          <a:sy n="84" d="100"/>
        </p:scale>
        <p:origin x="65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9/9/2025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to Attenborough 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I am Mrs Brace</a:t>
            </a:r>
          </a:p>
        </p:txBody>
      </p:sp>
      <p:sp>
        <p:nvSpPr>
          <p:cNvPr id="3" name="Content Placeholder 2"/>
          <p:cNvSpPr>
            <a:spLocks noGrp="1"/>
          </p:cNvSpPr>
          <p:nvPr>
            <p:ph idx="1"/>
          </p:nvPr>
        </p:nvSpPr>
        <p:spPr/>
        <p:txBody>
          <a:bodyPr/>
          <a:lstStyle/>
          <a:p>
            <a:r>
              <a:rPr lang="en-GB" sz="3600" dirty="0"/>
              <a:t>Worked at Kings Furlong for 12 Years</a:t>
            </a:r>
          </a:p>
          <a:p>
            <a:r>
              <a:rPr lang="en-GB" sz="3600" dirty="0"/>
              <a:t>7th year teaching</a:t>
            </a:r>
          </a:p>
          <a:p>
            <a:r>
              <a:rPr lang="en-GB" sz="3600" dirty="0"/>
              <a:t>First in Year 5</a:t>
            </a:r>
          </a:p>
          <a:p>
            <a:r>
              <a:rPr lang="en-GB" sz="3600" dirty="0"/>
              <a:t>Music lead – that does not mean everyone has to sing in every lesson!</a:t>
            </a:r>
          </a:p>
          <a:p>
            <a:pPr marL="0" indent="0">
              <a:buNone/>
            </a:pPr>
            <a:endParaRPr lang="en-GB" sz="3600"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9025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5197ED-4674-48FE-A04E-093CD570543D}"/>
              </a:ext>
            </a:extLst>
          </p:cNvPr>
          <p:cNvSpPr/>
          <p:nvPr/>
        </p:nvSpPr>
        <p:spPr>
          <a:xfrm>
            <a:off x="413106" y="316732"/>
            <a:ext cx="335611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Team Work</a:t>
            </a:r>
          </a:p>
        </p:txBody>
      </p:sp>
      <p:sp>
        <p:nvSpPr>
          <p:cNvPr id="5" name="Rectangle 4">
            <a:extLst>
              <a:ext uri="{FF2B5EF4-FFF2-40B4-BE49-F238E27FC236}">
                <a16:creationId xmlns:a16="http://schemas.microsoft.com/office/drawing/2014/main" id="{97D6F1DD-0A27-4226-B219-8492E516DC24}"/>
              </a:ext>
            </a:extLst>
          </p:cNvPr>
          <p:cNvSpPr/>
          <p:nvPr/>
        </p:nvSpPr>
        <p:spPr>
          <a:xfrm>
            <a:off x="7626603" y="316732"/>
            <a:ext cx="339746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Taking </a:t>
            </a:r>
          </a:p>
        </p:txBody>
      </p:sp>
      <p:sp>
        <p:nvSpPr>
          <p:cNvPr id="6" name="Rectangle 5">
            <a:extLst>
              <a:ext uri="{FF2B5EF4-FFF2-40B4-BE49-F238E27FC236}">
                <a16:creationId xmlns:a16="http://schemas.microsoft.com/office/drawing/2014/main" id="{0F07BC4E-4F0E-44C1-B885-624AB6D522D7}"/>
              </a:ext>
            </a:extLst>
          </p:cNvPr>
          <p:cNvSpPr/>
          <p:nvPr/>
        </p:nvSpPr>
        <p:spPr>
          <a:xfrm>
            <a:off x="891634" y="1890889"/>
            <a:ext cx="23990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Respect</a:t>
            </a:r>
          </a:p>
        </p:txBody>
      </p:sp>
      <p:sp>
        <p:nvSpPr>
          <p:cNvPr id="7" name="Rectangle 6">
            <a:extLst>
              <a:ext uri="{FF2B5EF4-FFF2-40B4-BE49-F238E27FC236}">
                <a16:creationId xmlns:a16="http://schemas.microsoft.com/office/drawing/2014/main" id="{B559AC0B-5D96-4C77-B041-800EEB3A3335}"/>
              </a:ext>
            </a:extLst>
          </p:cNvPr>
          <p:cNvSpPr/>
          <p:nvPr/>
        </p:nvSpPr>
        <p:spPr>
          <a:xfrm>
            <a:off x="7831659" y="1890889"/>
            <a:ext cx="298735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Resilience</a:t>
            </a:r>
          </a:p>
        </p:txBody>
      </p:sp>
      <p:sp>
        <p:nvSpPr>
          <p:cNvPr id="8" name="Rectangle 7">
            <a:extLst>
              <a:ext uri="{FF2B5EF4-FFF2-40B4-BE49-F238E27FC236}">
                <a16:creationId xmlns:a16="http://schemas.microsoft.com/office/drawing/2014/main" id="{79CA62C7-9EC1-4BC7-9AED-86D97CC50DAA}"/>
              </a:ext>
            </a:extLst>
          </p:cNvPr>
          <p:cNvSpPr/>
          <p:nvPr/>
        </p:nvSpPr>
        <p:spPr>
          <a:xfrm>
            <a:off x="582895" y="3279851"/>
            <a:ext cx="30165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Reflection</a:t>
            </a:r>
          </a:p>
        </p:txBody>
      </p:sp>
      <p:sp>
        <p:nvSpPr>
          <p:cNvPr id="9" name="Rectangle 8">
            <a:extLst>
              <a:ext uri="{FF2B5EF4-FFF2-40B4-BE49-F238E27FC236}">
                <a16:creationId xmlns:a16="http://schemas.microsoft.com/office/drawing/2014/main" id="{262E0869-FC30-4AEF-A885-BF91B3A1C8E0}"/>
              </a:ext>
            </a:extLst>
          </p:cNvPr>
          <p:cNvSpPr/>
          <p:nvPr/>
        </p:nvSpPr>
        <p:spPr>
          <a:xfrm>
            <a:off x="7995485" y="3279851"/>
            <a:ext cx="265970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Curiosity</a:t>
            </a:r>
          </a:p>
        </p:txBody>
      </p:sp>
      <p:sp>
        <p:nvSpPr>
          <p:cNvPr id="10" name="Rectangle 9">
            <a:extLst>
              <a:ext uri="{FF2B5EF4-FFF2-40B4-BE49-F238E27FC236}">
                <a16:creationId xmlns:a16="http://schemas.microsoft.com/office/drawing/2014/main" id="{C90D5AE4-71D6-454F-8015-E98C0E24A54D}"/>
              </a:ext>
            </a:extLst>
          </p:cNvPr>
          <p:cNvSpPr/>
          <p:nvPr/>
        </p:nvSpPr>
        <p:spPr>
          <a:xfrm>
            <a:off x="658459" y="4854008"/>
            <a:ext cx="286540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Creativity</a:t>
            </a:r>
          </a:p>
        </p:txBody>
      </p:sp>
      <p:sp>
        <p:nvSpPr>
          <p:cNvPr id="11" name="Rectangle 10">
            <a:extLst>
              <a:ext uri="{FF2B5EF4-FFF2-40B4-BE49-F238E27FC236}">
                <a16:creationId xmlns:a16="http://schemas.microsoft.com/office/drawing/2014/main" id="{962A0246-49BF-4E49-BEF8-8251100A5AEF}"/>
              </a:ext>
            </a:extLst>
          </p:cNvPr>
          <p:cNvSpPr/>
          <p:nvPr/>
        </p:nvSpPr>
        <p:spPr>
          <a:xfrm>
            <a:off x="7288239" y="4854008"/>
            <a:ext cx="407419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Responsibility</a:t>
            </a:r>
          </a:p>
        </p:txBody>
      </p:sp>
      <p:sp>
        <p:nvSpPr>
          <p:cNvPr id="12" name="Flowchart: Alternate Process 11">
            <a:extLst>
              <a:ext uri="{FF2B5EF4-FFF2-40B4-BE49-F238E27FC236}">
                <a16:creationId xmlns:a16="http://schemas.microsoft.com/office/drawing/2014/main" id="{1F069462-069B-4738-8D6E-AEC48C65C3D3}"/>
              </a:ext>
            </a:extLst>
          </p:cNvPr>
          <p:cNvSpPr/>
          <p:nvPr/>
        </p:nvSpPr>
        <p:spPr>
          <a:xfrm>
            <a:off x="3829363" y="1885708"/>
            <a:ext cx="3857385" cy="2490128"/>
          </a:xfrm>
          <a:prstGeom prst="flowChartAlternate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63EED8CE-A59D-4BC6-9287-6F8FC0285BCE}"/>
              </a:ext>
            </a:extLst>
          </p:cNvPr>
          <p:cNvSpPr/>
          <p:nvPr/>
        </p:nvSpPr>
        <p:spPr>
          <a:xfrm>
            <a:off x="4443118" y="2508426"/>
            <a:ext cx="2509597"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KFJS Learning </a:t>
            </a:r>
          </a:p>
          <a:p>
            <a:pPr algn="ctr"/>
            <a:r>
              <a:rPr lang="en-US" sz="3200" b="0" cap="none" spc="0" dirty="0" err="1">
                <a:ln w="0"/>
                <a:solidFill>
                  <a:schemeClr val="bg1"/>
                </a:solidFill>
                <a:effectLst>
                  <a:outerShdw blurRad="38100" dist="19050" dir="2700000" algn="tl" rotWithShape="0">
                    <a:schemeClr val="dk1">
                      <a:alpha val="40000"/>
                    </a:schemeClr>
                  </a:outerShdw>
                </a:effectLst>
              </a:rPr>
              <a:t>Behaviours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74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5</a:t>
            </a:r>
          </a:p>
        </p:txBody>
      </p:sp>
      <p:sp>
        <p:nvSpPr>
          <p:cNvPr id="3" name="Content Placeholder 2"/>
          <p:cNvSpPr>
            <a:spLocks noGrp="1"/>
          </p:cNvSpPr>
          <p:nvPr>
            <p:ph idx="1"/>
          </p:nvPr>
        </p:nvSpPr>
        <p:spPr/>
        <p:txBody>
          <a:bodyPr/>
          <a:lstStyle/>
          <a:p>
            <a:r>
              <a:rPr lang="en-GB" dirty="0"/>
              <a:t>Half an hour reading lesson starting at 9am every day.</a:t>
            </a:r>
          </a:p>
          <a:p>
            <a:r>
              <a:rPr lang="en-GB" dirty="0"/>
              <a:t>Five hours of maths learning every week.</a:t>
            </a:r>
          </a:p>
          <a:p>
            <a:r>
              <a:rPr lang="en-GB" dirty="0"/>
              <a:t>Five hours English teaching every week; spelling, handwriting, writing and editing, speaking and listening.</a:t>
            </a:r>
          </a:p>
          <a:p>
            <a:r>
              <a:rPr lang="en-GB" dirty="0"/>
              <a:t>We teach History, Geography, Science, Design and Technology, Art, Music through projects.</a:t>
            </a:r>
          </a:p>
          <a:p>
            <a:r>
              <a:rPr lang="en-GB" dirty="0"/>
              <a:t>The following subjects are taught discretely: RE, PSHE, French and Computing and PE.</a:t>
            </a:r>
          </a:p>
          <a:p>
            <a:r>
              <a:rPr lang="en-GB" dirty="0"/>
              <a:t>Two hours of PE over the week.  Indoors on Monday and  outdoors on Thursday for the first two terms.</a:t>
            </a:r>
          </a:p>
          <a:p>
            <a:endParaRPr lang="en-GB" dirty="0"/>
          </a:p>
          <a:p>
            <a:endParaRPr lang="en-GB" dirty="0"/>
          </a:p>
        </p:txBody>
      </p:sp>
    </p:spTree>
    <p:extLst>
      <p:ext uri="{BB962C8B-B14F-4D97-AF65-F5344CB8AC3E}">
        <p14:creationId xmlns:p14="http://schemas.microsoft.com/office/powerpoint/2010/main" val="959746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All children are expected to read at home at least four times a week.  </a:t>
            </a:r>
          </a:p>
          <a:p>
            <a:r>
              <a:rPr lang="en-GB" sz="3600" dirty="0"/>
              <a:t>Reading logs need to be signed by an adult.  </a:t>
            </a:r>
          </a:p>
          <a:p>
            <a:r>
              <a:rPr lang="en-GB" sz="3600" dirty="0"/>
              <a:t>Children who read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Children visit our library regularly because we want the children to read a wide variety of books. </a:t>
            </a:r>
          </a:p>
          <a:p>
            <a:r>
              <a:rPr lang="en-GB" sz="3600" dirty="0"/>
              <a:t>SORA is a great way of exploring new authors – children already have login details in their home reading books. It’s free!</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rPr>
              <a:t>Home learning</a:t>
            </a:r>
            <a:br>
              <a:rPr lang="en-GB" dirty="0">
                <a:solidFill>
                  <a:srgbClr val="FFC000"/>
                </a:solidFill>
              </a:rPr>
            </a:br>
            <a:r>
              <a:rPr lang="en-GB" sz="3200" dirty="0">
                <a:solidFill>
                  <a:srgbClr val="FFC000"/>
                </a:solidFill>
              </a:rPr>
              <a:t>Supporting learning in school</a:t>
            </a:r>
          </a:p>
        </p:txBody>
      </p:sp>
      <p:sp>
        <p:nvSpPr>
          <p:cNvPr id="3" name="Content Placeholder 2"/>
          <p:cNvSpPr>
            <a:spLocks noGrp="1"/>
          </p:cNvSpPr>
          <p:nvPr>
            <p:ph idx="1"/>
          </p:nvPr>
        </p:nvSpPr>
        <p:spPr/>
        <p:txBody>
          <a:bodyPr/>
          <a:lstStyle/>
          <a:p>
            <a:r>
              <a:rPr lang="en-GB" dirty="0"/>
              <a:t>TTRS – Times Table Rock Stars.  This is key learning for fluency each child must go on at least once a week.</a:t>
            </a:r>
          </a:p>
          <a:p>
            <a:r>
              <a:rPr lang="en-GB" dirty="0"/>
              <a:t>Creative homework set every half term – this is linked to the project </a:t>
            </a:r>
            <a:r>
              <a:rPr lang="en-GB" dirty="0" err="1"/>
              <a:t>eg</a:t>
            </a:r>
            <a:r>
              <a:rPr lang="en-GB" dirty="0"/>
              <a:t> produce or create a piece of work to show what they can do in their lives to reduce global warming.  This could be a letter, a poster, a rap, a picture or something 3 dimensional.</a:t>
            </a:r>
          </a:p>
          <a:p>
            <a:r>
              <a:rPr lang="en-GB" dirty="0"/>
              <a:t>There will be an overview of spellings that are being taught each half term.</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59361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908493"/>
            <a:ext cx="8596668" cy="4907516"/>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a:p>
            <a:endParaRPr lang="en-GB" sz="2200" dirty="0"/>
          </a:p>
        </p:txBody>
      </p:sp>
    </p:spTree>
    <p:extLst>
      <p:ext uri="{BB962C8B-B14F-4D97-AF65-F5344CB8AC3E}">
        <p14:creationId xmlns:p14="http://schemas.microsoft.com/office/powerpoint/2010/main" val="4169433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Activities in Year 5 this year</a:t>
            </a:r>
          </a:p>
        </p:txBody>
      </p:sp>
      <p:sp>
        <p:nvSpPr>
          <p:cNvPr id="3" name="Content Placeholder 2"/>
          <p:cNvSpPr>
            <a:spLocks noGrp="1"/>
          </p:cNvSpPr>
          <p:nvPr>
            <p:ph idx="1"/>
          </p:nvPr>
        </p:nvSpPr>
        <p:spPr>
          <a:xfrm>
            <a:off x="677334" y="1371600"/>
            <a:ext cx="8596668" cy="5184545"/>
          </a:xfrm>
        </p:spPr>
        <p:txBody>
          <a:bodyPr>
            <a:normAutofit fontScale="70000" lnSpcReduction="20000"/>
          </a:bodyPr>
          <a:lstStyle/>
          <a:p>
            <a:r>
              <a:rPr lang="en-GB" dirty="0"/>
              <a:t>Autumn term:</a:t>
            </a:r>
          </a:p>
          <a:p>
            <a:r>
              <a:rPr lang="en-GB" dirty="0"/>
              <a:t>Walk to the woods</a:t>
            </a:r>
          </a:p>
          <a:p>
            <a:r>
              <a:rPr lang="en-GB" dirty="0">
                <a:solidFill>
                  <a:schemeClr val="tx1"/>
                </a:solidFill>
              </a:rPr>
              <a:t>Harvest Assembly followed by creative homework exhibition in classrooms.</a:t>
            </a:r>
          </a:p>
          <a:p>
            <a:r>
              <a:rPr lang="en-GB" dirty="0"/>
              <a:t>MHST  (Mental Health Support Team) – CARE programme.</a:t>
            </a:r>
          </a:p>
          <a:p>
            <a:r>
              <a:rPr lang="en-GB" dirty="0">
                <a:solidFill>
                  <a:schemeClr val="tx1"/>
                </a:solidFill>
              </a:rPr>
              <a:t>Fire Service visitor</a:t>
            </a:r>
          </a:p>
          <a:p>
            <a:endParaRPr lang="en-GB" dirty="0"/>
          </a:p>
          <a:p>
            <a:r>
              <a:rPr lang="en-GB" dirty="0"/>
              <a:t>Spring term:</a:t>
            </a:r>
          </a:p>
          <a:p>
            <a:r>
              <a:rPr lang="en-GB" dirty="0"/>
              <a:t>Greek visitor</a:t>
            </a:r>
          </a:p>
          <a:p>
            <a:r>
              <a:rPr lang="en-GB" dirty="0"/>
              <a:t>River walk </a:t>
            </a:r>
            <a:r>
              <a:rPr lang="en-GB" dirty="0">
                <a:solidFill>
                  <a:srgbClr val="FF0000"/>
                </a:solidFill>
              </a:rPr>
              <a:t>*</a:t>
            </a:r>
            <a:endParaRPr lang="en-GB" dirty="0"/>
          </a:p>
          <a:p>
            <a:endParaRPr lang="en-GB" dirty="0"/>
          </a:p>
          <a:p>
            <a:r>
              <a:rPr lang="en-GB" dirty="0"/>
              <a:t>Summer term</a:t>
            </a:r>
          </a:p>
          <a:p>
            <a:r>
              <a:rPr lang="en-GB" dirty="0"/>
              <a:t>Swimming </a:t>
            </a:r>
            <a:r>
              <a:rPr lang="en-GB" dirty="0">
                <a:solidFill>
                  <a:srgbClr val="FF0000"/>
                </a:solidFill>
              </a:rPr>
              <a:t>*</a:t>
            </a:r>
          </a:p>
          <a:p>
            <a:r>
              <a:rPr lang="en-GB" dirty="0"/>
              <a:t>Anglo-Saxon trip to Winchester (we go by train) </a:t>
            </a:r>
            <a:r>
              <a:rPr lang="en-GB" dirty="0">
                <a:solidFill>
                  <a:srgbClr val="FF0000"/>
                </a:solidFill>
              </a:rPr>
              <a:t>*</a:t>
            </a:r>
            <a:endParaRPr lang="en-GB" dirty="0"/>
          </a:p>
          <a:p>
            <a:r>
              <a:rPr lang="en-GB" dirty="0"/>
              <a:t>QMC Primary Science Centre </a:t>
            </a:r>
            <a:r>
              <a:rPr lang="en-GB" dirty="0">
                <a:solidFill>
                  <a:srgbClr val="FF0000"/>
                </a:solidFill>
              </a:rPr>
              <a:t>*</a:t>
            </a:r>
          </a:p>
          <a:p>
            <a:r>
              <a:rPr lang="en-GB" dirty="0"/>
              <a:t>Y5 taster day at Cranbourne</a:t>
            </a:r>
            <a:r>
              <a:rPr lang="en-GB" dirty="0">
                <a:solidFill>
                  <a:srgbClr val="FF0000"/>
                </a:solidFill>
              </a:rPr>
              <a:t>*</a:t>
            </a:r>
          </a:p>
          <a:p>
            <a:endParaRPr lang="en-GB" dirty="0">
              <a:solidFill>
                <a:srgbClr val="FF0000"/>
              </a:solidFill>
            </a:endParaRPr>
          </a:p>
          <a:p>
            <a:pPr marL="0" indent="0">
              <a:buNone/>
            </a:pPr>
            <a:r>
              <a:rPr lang="en-GB" dirty="0">
                <a:solidFill>
                  <a:schemeClr val="tx1"/>
                </a:solidFill>
              </a:rPr>
              <a:t>We will invite you to various learning events throughout the year.</a:t>
            </a:r>
          </a:p>
          <a:p>
            <a:pPr marL="0" indent="0">
              <a:buNone/>
            </a:pPr>
            <a:r>
              <a:rPr lang="en-GB" dirty="0">
                <a:solidFill>
                  <a:srgbClr val="FF0000"/>
                </a:solidFill>
              </a:rPr>
              <a:t>* </a:t>
            </a:r>
            <a:r>
              <a:rPr lang="en-GB" dirty="0"/>
              <a:t>If you are interested in helping on trips,  please see the office about applying for a DBS check.</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0562531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ribbons/bows or ‘</a:t>
            </a:r>
            <a:r>
              <a:rPr lang="en-US" dirty="0" err="1"/>
              <a:t>scrunchies</a:t>
            </a:r>
            <a:r>
              <a:rPr lang="en-US" dirty="0"/>
              <a:t>’ should be plain and either blue or black and of a sensible size. </a:t>
            </a:r>
          </a:p>
          <a:p>
            <a:r>
              <a:rPr lang="en-US" dirty="0"/>
              <a:t>The only jewellery that children are permitted to wear to school is stud ear-rings and small items of religious significance. Hooped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p:txBody>
      </p:sp>
    </p:spTree>
    <p:extLst>
      <p:ext uri="{BB962C8B-B14F-4D97-AF65-F5344CB8AC3E}">
        <p14:creationId xmlns:p14="http://schemas.microsoft.com/office/powerpoint/2010/main" val="4023242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470633"/>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a:xfrm>
            <a:off x="677334" y="1488613"/>
            <a:ext cx="8596668" cy="3880773"/>
          </a:xfrm>
        </p:spPr>
        <p:txBody>
          <a:bodyPr>
            <a:normAutofit lnSpcReduction="10000"/>
          </a:bodyPr>
          <a:lstStyle/>
          <a:p>
            <a:r>
              <a:rPr lang="en-GB" dirty="0"/>
              <a:t>All children have a yellow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Year group termly newsletter provides you with all relevant information for the half term ahead.  This will come to you via email at the start of each half term.</a:t>
            </a:r>
          </a:p>
          <a:p>
            <a:r>
              <a:rPr lang="en-GB" dirty="0"/>
              <a:t>We may contact you if your child has landed on red (on the behaviour system) to discuss how we can provide further support.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92F30-BA93-4B17-84C3-26E5CDD39AC2}"/>
              </a:ext>
            </a:extLst>
          </p:cNvPr>
          <p:cNvSpPr>
            <a:spLocks noGrp="1"/>
          </p:cNvSpPr>
          <p:nvPr>
            <p:ph type="title"/>
          </p:nvPr>
        </p:nvSpPr>
        <p:spPr/>
        <p:txBody>
          <a:bodyPr/>
          <a:lstStyle/>
          <a:p>
            <a:r>
              <a:rPr lang="en-GB" dirty="0"/>
              <a:t>Reminders and requests</a:t>
            </a:r>
          </a:p>
        </p:txBody>
      </p:sp>
      <p:sp>
        <p:nvSpPr>
          <p:cNvPr id="3" name="Content Placeholder 2">
            <a:extLst>
              <a:ext uri="{FF2B5EF4-FFF2-40B4-BE49-F238E27FC236}">
                <a16:creationId xmlns:a16="http://schemas.microsoft.com/office/drawing/2014/main" id="{9198227E-8621-4E8E-B6B4-1CFA45C20493}"/>
              </a:ext>
            </a:extLst>
          </p:cNvPr>
          <p:cNvSpPr>
            <a:spLocks noGrp="1"/>
          </p:cNvSpPr>
          <p:nvPr>
            <p:ph idx="1"/>
          </p:nvPr>
        </p:nvSpPr>
        <p:spPr/>
        <p:txBody>
          <a:bodyPr/>
          <a:lstStyle/>
          <a:p>
            <a:r>
              <a:rPr lang="en-GB" dirty="0"/>
              <a:t>We are a healthy, nut-free school so healthy snacks only</a:t>
            </a:r>
          </a:p>
          <a:p>
            <a:r>
              <a:rPr lang="en-GB" dirty="0"/>
              <a:t>A named water bottle is a really good idea.</a:t>
            </a:r>
          </a:p>
          <a:p>
            <a:r>
              <a:rPr lang="en-GB" dirty="0"/>
              <a:t>Names in jumpers and coats</a:t>
            </a:r>
          </a:p>
          <a:p>
            <a:r>
              <a:rPr lang="en-GB" dirty="0"/>
              <a:t>Reading four times a week</a:t>
            </a:r>
          </a:p>
          <a:p>
            <a:r>
              <a:rPr lang="en-GB" dirty="0"/>
              <a:t>We have many walking trips this year – please volunteer if you are able to!</a:t>
            </a:r>
          </a:p>
          <a:p>
            <a:r>
              <a:rPr lang="en-GB" dirty="0"/>
              <a:t>Remember to make an appointment for Parents Evening when the dates </a:t>
            </a:r>
            <a:r>
              <a:rPr lang="en-GB"/>
              <a:t>are released.</a:t>
            </a:r>
            <a:endParaRPr lang="en-GB" dirty="0"/>
          </a:p>
        </p:txBody>
      </p:sp>
    </p:spTree>
    <p:extLst>
      <p:ext uri="{BB962C8B-B14F-4D97-AF65-F5344CB8AC3E}">
        <p14:creationId xmlns:p14="http://schemas.microsoft.com/office/powerpoint/2010/main" val="53667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Thank you for coming!</a:t>
            </a: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251202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488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116704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213364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252</TotalTime>
  <Words>1427</Words>
  <Application>Microsoft Office PowerPoint</Application>
  <PresentationFormat>Widescreen</PresentationFormat>
  <Paragraphs>129</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Wingdings 3</vt:lpstr>
      <vt:lpstr>Facet</vt:lpstr>
      <vt:lpstr>Meet the Teacher</vt:lpstr>
      <vt:lpstr>I am Mrs Brace</vt:lpstr>
      <vt:lpstr>PowerPoint Presentation</vt:lpstr>
      <vt:lpstr>PowerPoint Presentation</vt:lpstr>
      <vt:lpstr>Learning in Year 5</vt:lpstr>
      <vt:lpstr>Reading – a love of reading is the most effective way to raise attainment.</vt:lpstr>
      <vt:lpstr>Reading – a love of reading is the most effective way to raise attainment.</vt:lpstr>
      <vt:lpstr>Home learning Supporting learning in school</vt:lpstr>
      <vt:lpstr>Thrive</vt:lpstr>
      <vt:lpstr>Thrive</vt:lpstr>
      <vt:lpstr>Activities in Year 5 this year</vt:lpstr>
      <vt:lpstr>School uniform and PE kit </vt:lpstr>
      <vt:lpstr>Social media</vt:lpstr>
      <vt:lpstr>Attendance and Lateness </vt:lpstr>
      <vt:lpstr>Communication</vt:lpstr>
      <vt:lpstr>Reminders and requests</vt:lpstr>
      <vt:lpstr>Check out our website!</vt:lpstr>
      <vt:lpstr>Thank you for coming!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Aimie Brace</cp:lastModifiedBy>
  <cp:revision>42</cp:revision>
  <dcterms:created xsi:type="dcterms:W3CDTF">2019-02-07T14:16:59Z</dcterms:created>
  <dcterms:modified xsi:type="dcterms:W3CDTF">2025-09-09T15:59:25Z</dcterms:modified>
</cp:coreProperties>
</file>