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3" r:id="rId7"/>
    <p:sldId id="264" r:id="rId8"/>
    <p:sldId id="260" r:id="rId9"/>
    <p:sldId id="26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41178-7E22-4890-AECD-59423565D25A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720E0-522F-44C8-A9C9-0F4DD3FEEE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1954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41178-7E22-4890-AECD-59423565D25A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720E0-522F-44C8-A9C9-0F4DD3FEEE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50192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41178-7E22-4890-AECD-59423565D25A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720E0-522F-44C8-A9C9-0F4DD3FEEE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39861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41178-7E22-4890-AECD-59423565D25A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720E0-522F-44C8-A9C9-0F4DD3FEEE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4566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41178-7E22-4890-AECD-59423565D25A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720E0-522F-44C8-A9C9-0F4DD3FEEE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43441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41178-7E22-4890-AECD-59423565D25A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720E0-522F-44C8-A9C9-0F4DD3FEEE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96931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41178-7E22-4890-AECD-59423565D25A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720E0-522F-44C8-A9C9-0F4DD3FEEE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68614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41178-7E22-4890-AECD-59423565D25A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720E0-522F-44C8-A9C9-0F4DD3FEEE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78316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41178-7E22-4890-AECD-59423565D25A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720E0-522F-44C8-A9C9-0F4DD3FEEE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16618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41178-7E22-4890-AECD-59423565D25A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720E0-522F-44C8-A9C9-0F4DD3FEEE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97177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41178-7E22-4890-AECD-59423565D25A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720E0-522F-44C8-A9C9-0F4DD3FEEE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52148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441178-7E22-4890-AECD-59423565D25A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F720E0-522F-44C8-A9C9-0F4DD3FEEE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4461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01493" y="-143727"/>
            <a:ext cx="8462894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66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Welcome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965435" y="2081048"/>
            <a:ext cx="8135007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/>
              <a:t>Please use this time to look through SATs papers from previous years.  Your child will sit something very similar in May this year.  </a:t>
            </a:r>
          </a:p>
        </p:txBody>
      </p:sp>
      <p:sp>
        <p:nvSpPr>
          <p:cNvPr id="6" name="Rectangle 5"/>
          <p:cNvSpPr/>
          <p:nvPr/>
        </p:nvSpPr>
        <p:spPr>
          <a:xfrm>
            <a:off x="474120" y="5027362"/>
            <a:ext cx="11117639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Sorry, these papers are for the children a</a:t>
            </a:r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nd NOT for you to keep. </a:t>
            </a:r>
            <a:endParaRPr lang="en-US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933485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1185363"/>
              </p:ext>
            </p:extLst>
          </p:nvPr>
        </p:nvGraphicFramePr>
        <p:xfrm>
          <a:off x="749737" y="656602"/>
          <a:ext cx="10223063" cy="55885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1539">
                  <a:extLst>
                    <a:ext uri="{9D8B030D-6E8A-4147-A177-3AD203B41FA5}">
                      <a16:colId xmlns:a16="http://schemas.microsoft.com/office/drawing/2014/main" val="622732565"/>
                    </a:ext>
                  </a:extLst>
                </a:gridCol>
                <a:gridCol w="7821524">
                  <a:extLst>
                    <a:ext uri="{9D8B030D-6E8A-4147-A177-3AD203B41FA5}">
                      <a16:colId xmlns:a16="http://schemas.microsoft.com/office/drawing/2014/main" val="2577368190"/>
                    </a:ext>
                  </a:extLst>
                </a:gridCol>
              </a:tblGrid>
              <a:tr h="977737">
                <a:tc>
                  <a:txBody>
                    <a:bodyPr/>
                    <a:lstStyle/>
                    <a:p>
                      <a:r>
                        <a:rPr lang="en-GB" sz="4000" dirty="0"/>
                        <a:t>Date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/>
                        <a:t>Assessment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8091274"/>
                  </a:ext>
                </a:extLst>
              </a:tr>
              <a:tr h="106745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Monday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11</a:t>
                      </a:r>
                      <a:r>
                        <a:rPr lang="en-GB" sz="2400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th</a:t>
                      </a:r>
                      <a:r>
                        <a:rPr lang="en-GB" sz="24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May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Spelling, punctuation &amp; grammar (2 separate tests)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99519609"/>
                  </a:ext>
                </a:extLst>
              </a:tr>
              <a:tr h="116470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Tuesday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12</a:t>
                      </a:r>
                      <a:r>
                        <a:rPr lang="en-GB" sz="2400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th</a:t>
                      </a:r>
                      <a:r>
                        <a:rPr lang="en-GB" sz="24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May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English Reading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Three short texts with lots of questions to answer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59106586"/>
                  </a:ext>
                </a:extLst>
              </a:tr>
              <a:tr h="161326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Wednesday 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13</a:t>
                      </a:r>
                      <a:r>
                        <a:rPr lang="en-GB" sz="2400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th</a:t>
                      </a:r>
                      <a:r>
                        <a:rPr lang="en-GB" sz="24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May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Maths – arithmetic (no words, just calculations)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Maths – reasoning (solving problems)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49356815"/>
                  </a:ext>
                </a:extLst>
              </a:tr>
              <a:tr h="5216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Thursday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14</a:t>
                      </a:r>
                      <a:r>
                        <a:rPr lang="en-GB" sz="2400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th</a:t>
                      </a:r>
                      <a:r>
                        <a:rPr lang="en-GB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May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Maths – reasoning (solving problems)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370696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921777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5540" y="76990"/>
            <a:ext cx="66831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What are the SATs for?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681655" y="1000320"/>
            <a:ext cx="857268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They are a snapshot of a child’s achievement.  It will help secondary schools identify who will need further support and challenge in September.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3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It supports schools in measuring how much progress children have made during their school life so far.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3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It helps secondary schools measure progress as they move through Key Stage 3 and 4.</a:t>
            </a:r>
          </a:p>
        </p:txBody>
      </p:sp>
    </p:spTree>
    <p:extLst>
      <p:ext uri="{BB962C8B-B14F-4D97-AF65-F5344CB8AC3E}">
        <p14:creationId xmlns:p14="http://schemas.microsoft.com/office/powerpoint/2010/main" val="11435362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88580" y="1128634"/>
            <a:ext cx="10741572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2000" b="1" dirty="0">
                <a:solidFill>
                  <a:srgbClr val="333333"/>
                </a:solidFill>
                <a:latin typeface="Nunito"/>
              </a:rPr>
              <a:t>In the end of year report, y</a:t>
            </a:r>
            <a:r>
              <a:rPr lang="en-GB" sz="2000" b="1" i="0" dirty="0">
                <a:solidFill>
                  <a:srgbClr val="333333"/>
                </a:solidFill>
                <a:effectLst/>
                <a:latin typeface="Nunito"/>
              </a:rPr>
              <a:t>ou will be given your child’s scaled score and whether they have reached the expected standard set by the Department for Education. </a:t>
            </a:r>
          </a:p>
          <a:p>
            <a:pPr fontAlgn="base"/>
            <a:r>
              <a:rPr lang="en-GB" sz="2000" b="1" i="0" dirty="0">
                <a:solidFill>
                  <a:srgbClr val="333333"/>
                </a:solidFill>
                <a:effectLst/>
                <a:latin typeface="Nunito"/>
              </a:rPr>
              <a:t> </a:t>
            </a:r>
            <a:endParaRPr lang="en-GB" sz="2000" b="0" i="0" dirty="0">
              <a:solidFill>
                <a:srgbClr val="333333"/>
              </a:solidFill>
              <a:effectLst/>
              <a:latin typeface="Nunito"/>
            </a:endParaRPr>
          </a:p>
          <a:p>
            <a:pPr fontAlgn="base"/>
            <a:r>
              <a:rPr lang="en-GB" sz="2000" b="0" i="0" dirty="0">
                <a:solidFill>
                  <a:srgbClr val="333333"/>
                </a:solidFill>
                <a:effectLst/>
                <a:latin typeface="Nunito"/>
              </a:rPr>
              <a:t>The range of scaled scores available for each KS2 test is:</a:t>
            </a:r>
            <a:br>
              <a:rPr lang="en-GB" sz="2000" b="0" i="0" dirty="0">
                <a:solidFill>
                  <a:srgbClr val="333333"/>
                </a:solidFill>
                <a:effectLst/>
                <a:latin typeface="Nunito"/>
              </a:rPr>
            </a:br>
            <a:r>
              <a:rPr lang="en-GB" sz="2000" b="0" i="0" dirty="0">
                <a:solidFill>
                  <a:srgbClr val="333333"/>
                </a:solidFill>
                <a:effectLst/>
                <a:latin typeface="Nunito"/>
              </a:rPr>
              <a:t> 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000" b="0" i="0" dirty="0">
                <a:solidFill>
                  <a:srgbClr val="333333"/>
                </a:solidFill>
                <a:effectLst/>
                <a:latin typeface="Nunito"/>
              </a:rPr>
              <a:t>80 (the lowest scaled score that can be awarded)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000" b="0" i="0" dirty="0">
                <a:solidFill>
                  <a:srgbClr val="333333"/>
                </a:solidFill>
                <a:effectLst/>
                <a:latin typeface="Nunito"/>
              </a:rPr>
              <a:t>120 (the highest scaled score)</a:t>
            </a:r>
          </a:p>
          <a:p>
            <a:endParaRPr lang="en-GB" sz="2000" b="0" i="0" dirty="0">
              <a:solidFill>
                <a:srgbClr val="333333"/>
              </a:solidFill>
              <a:effectLst/>
              <a:latin typeface="Nunito"/>
            </a:endParaRPr>
          </a:p>
          <a:p>
            <a:pPr fontAlgn="base"/>
            <a:r>
              <a:rPr lang="en-GB" sz="2000" b="1" i="0" dirty="0">
                <a:solidFill>
                  <a:srgbClr val="333333"/>
                </a:solidFill>
                <a:effectLst/>
                <a:latin typeface="Nunito"/>
              </a:rPr>
              <a:t>The expected standard for each test is a scaled score of 100 or more.</a:t>
            </a:r>
            <a:r>
              <a:rPr lang="en-GB" sz="2000" b="0" i="0" dirty="0">
                <a:solidFill>
                  <a:srgbClr val="333333"/>
                </a:solidFill>
                <a:effectLst/>
                <a:latin typeface="Nunito"/>
              </a:rPr>
              <a:t> If a child is awarded a scaled score of 99 or less they won't have achieved the expected standard in the test.</a:t>
            </a:r>
          </a:p>
          <a:p>
            <a:pPr fontAlgn="base"/>
            <a:endParaRPr lang="en-GB" sz="2000" dirty="0">
              <a:solidFill>
                <a:srgbClr val="333333"/>
              </a:solidFill>
              <a:latin typeface="Nunito"/>
            </a:endParaRPr>
          </a:p>
          <a:p>
            <a:pPr fontAlgn="base"/>
            <a:r>
              <a:rPr lang="en-GB" sz="2000" dirty="0">
                <a:solidFill>
                  <a:srgbClr val="333333"/>
                </a:solidFill>
                <a:latin typeface="Nunito"/>
              </a:rPr>
              <a:t>Scaled scores of 110 and higher indicates that the children are working at a </a:t>
            </a:r>
            <a:r>
              <a:rPr lang="en-GB" sz="2000" b="1" dirty="0">
                <a:solidFill>
                  <a:srgbClr val="333333"/>
                </a:solidFill>
                <a:latin typeface="Nunito"/>
              </a:rPr>
              <a:t>Greater Depth.</a:t>
            </a:r>
          </a:p>
          <a:p>
            <a:pPr fontAlgn="base"/>
            <a:endParaRPr lang="en-GB" sz="2000" b="1" dirty="0">
              <a:solidFill>
                <a:srgbClr val="333333"/>
              </a:solidFill>
              <a:latin typeface="Nunito"/>
            </a:endParaRPr>
          </a:p>
          <a:p>
            <a:pPr fontAlgn="base"/>
            <a:endParaRPr lang="en-GB" sz="2000" b="1" i="0" dirty="0">
              <a:solidFill>
                <a:srgbClr val="333333"/>
              </a:solidFill>
              <a:effectLst/>
              <a:latin typeface="Nunito"/>
            </a:endParaRPr>
          </a:p>
          <a:p>
            <a:pPr fontAlgn="base"/>
            <a:r>
              <a:rPr lang="en-GB" sz="2000" b="1" dirty="0">
                <a:solidFill>
                  <a:srgbClr val="FF0000"/>
                </a:solidFill>
                <a:latin typeface="Nunito"/>
              </a:rPr>
              <a:t>All of these assessments are marked externally and we will not find out the scores until a couple a days before the reports go out. </a:t>
            </a:r>
            <a:endParaRPr lang="en-GB" sz="2000" b="1" i="0" dirty="0">
              <a:solidFill>
                <a:srgbClr val="FF0000"/>
              </a:solidFill>
              <a:effectLst/>
              <a:latin typeface="Nunito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47955" y="205304"/>
            <a:ext cx="88685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How will the tests be marked?</a:t>
            </a:r>
          </a:p>
        </p:txBody>
      </p:sp>
    </p:spTree>
    <p:extLst>
      <p:ext uri="{BB962C8B-B14F-4D97-AF65-F5344CB8AC3E}">
        <p14:creationId xmlns:p14="http://schemas.microsoft.com/office/powerpoint/2010/main" val="1987114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4568" y="76990"/>
            <a:ext cx="62985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A typical scaled score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5204229"/>
              </p:ext>
            </p:extLst>
          </p:nvPr>
        </p:nvGraphicFramePr>
        <p:xfrm>
          <a:off x="1439918" y="1371600"/>
          <a:ext cx="8597460" cy="548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9492">
                  <a:extLst>
                    <a:ext uri="{9D8B030D-6E8A-4147-A177-3AD203B41FA5}">
                      <a16:colId xmlns:a16="http://schemas.microsoft.com/office/drawing/2014/main" val="1728744455"/>
                    </a:ext>
                  </a:extLst>
                </a:gridCol>
                <a:gridCol w="1719492">
                  <a:extLst>
                    <a:ext uri="{9D8B030D-6E8A-4147-A177-3AD203B41FA5}">
                      <a16:colId xmlns:a16="http://schemas.microsoft.com/office/drawing/2014/main" val="1411364875"/>
                    </a:ext>
                  </a:extLst>
                </a:gridCol>
                <a:gridCol w="1719492">
                  <a:extLst>
                    <a:ext uri="{9D8B030D-6E8A-4147-A177-3AD203B41FA5}">
                      <a16:colId xmlns:a16="http://schemas.microsoft.com/office/drawing/2014/main" val="1530495228"/>
                    </a:ext>
                  </a:extLst>
                </a:gridCol>
                <a:gridCol w="1719492">
                  <a:extLst>
                    <a:ext uri="{9D8B030D-6E8A-4147-A177-3AD203B41FA5}">
                      <a16:colId xmlns:a16="http://schemas.microsoft.com/office/drawing/2014/main" val="2411794637"/>
                    </a:ext>
                  </a:extLst>
                </a:gridCol>
                <a:gridCol w="1719492">
                  <a:extLst>
                    <a:ext uri="{9D8B030D-6E8A-4147-A177-3AD203B41FA5}">
                      <a16:colId xmlns:a16="http://schemas.microsoft.com/office/drawing/2014/main" val="3097536513"/>
                    </a:ext>
                  </a:extLst>
                </a:gridCol>
              </a:tblGrid>
              <a:tr h="341397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Raw score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Scaled score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Raw score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Scaled score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93584835"/>
                  </a:ext>
                </a:extLst>
              </a:tr>
              <a:tr h="58926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Reading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27/50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100</a:t>
                      </a:r>
                    </a:p>
                    <a:p>
                      <a:pPr algn="ctr"/>
                      <a:r>
                        <a:rPr lang="en-GB" dirty="0"/>
                        <a:t>EXS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40/50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110</a:t>
                      </a:r>
                    </a:p>
                    <a:p>
                      <a:pPr algn="ctr"/>
                      <a:r>
                        <a:rPr lang="en-GB" dirty="0"/>
                        <a:t>GDS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52094653"/>
                  </a:ext>
                </a:extLst>
              </a:tr>
              <a:tr h="58926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SPAG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38/70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100</a:t>
                      </a:r>
                    </a:p>
                    <a:p>
                      <a:pPr algn="ctr"/>
                      <a:r>
                        <a:rPr lang="en-GB" dirty="0"/>
                        <a:t>EXS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56/70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110</a:t>
                      </a:r>
                    </a:p>
                    <a:p>
                      <a:pPr algn="ctr"/>
                      <a:r>
                        <a:rPr lang="en-GB" dirty="0"/>
                        <a:t>GDS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6516779"/>
                  </a:ext>
                </a:extLst>
              </a:tr>
              <a:tr h="58926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Which</a:t>
                      </a:r>
                      <a:r>
                        <a:rPr lang="en-GB" baseline="0" dirty="0"/>
                        <a:t> could be achieved by …</a:t>
                      </a:r>
                      <a:endParaRPr lang="en-GB" dirty="0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Grammar </a:t>
                      </a:r>
                    </a:p>
                    <a:p>
                      <a:pPr algn="ctr"/>
                      <a:r>
                        <a:rPr lang="en-GB" dirty="0"/>
                        <a:t>28/50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Grammar </a:t>
                      </a:r>
                    </a:p>
                    <a:p>
                      <a:pPr algn="ctr"/>
                      <a:r>
                        <a:rPr lang="en-GB" dirty="0"/>
                        <a:t>42/50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1183289"/>
                  </a:ext>
                </a:extLst>
              </a:tr>
              <a:tr h="589260">
                <a:tc v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Spelling </a:t>
                      </a:r>
                    </a:p>
                    <a:p>
                      <a:pPr algn="ctr"/>
                      <a:r>
                        <a:rPr lang="en-GB" dirty="0"/>
                        <a:t>10/20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Spelling </a:t>
                      </a:r>
                    </a:p>
                    <a:p>
                      <a:pPr algn="ctr"/>
                      <a:r>
                        <a:rPr lang="en-GB" dirty="0"/>
                        <a:t>14/20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3717932"/>
                  </a:ext>
                </a:extLst>
              </a:tr>
              <a:tr h="58926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Maths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60/110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100</a:t>
                      </a:r>
                    </a:p>
                    <a:p>
                      <a:pPr algn="ctr"/>
                      <a:r>
                        <a:rPr lang="en-GB" dirty="0"/>
                        <a:t>EXS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95/110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110</a:t>
                      </a:r>
                    </a:p>
                    <a:p>
                      <a:pPr algn="ctr"/>
                      <a:r>
                        <a:rPr lang="en-GB" dirty="0"/>
                        <a:t>GDS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9235819"/>
                  </a:ext>
                </a:extLst>
              </a:tr>
              <a:tr h="589260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/>
                        <a:t>Which</a:t>
                      </a:r>
                      <a:r>
                        <a:rPr lang="en-GB" baseline="0"/>
                        <a:t> could be achieved by …</a:t>
                      </a:r>
                      <a:endParaRPr lang="en-GB" dirty="0"/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Arithmetic</a:t>
                      </a:r>
                    </a:p>
                    <a:p>
                      <a:pPr algn="ctr"/>
                      <a:r>
                        <a:rPr lang="en-GB" dirty="0"/>
                        <a:t> 30/40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Arithmetic </a:t>
                      </a:r>
                    </a:p>
                    <a:p>
                      <a:pPr algn="ctr"/>
                      <a:r>
                        <a:rPr lang="en-GB" dirty="0"/>
                        <a:t>37/40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16561753"/>
                  </a:ext>
                </a:extLst>
              </a:tr>
              <a:tr h="589260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Reasoning</a:t>
                      </a:r>
                      <a:r>
                        <a:rPr lang="en-GB" baseline="0" dirty="0"/>
                        <a:t> </a:t>
                      </a:r>
                    </a:p>
                    <a:p>
                      <a:pPr algn="ctr"/>
                      <a:r>
                        <a:rPr lang="en-GB" baseline="0" dirty="0"/>
                        <a:t>15/35</a:t>
                      </a:r>
                      <a:endParaRPr lang="en-GB" dirty="0"/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Reasoning</a:t>
                      </a:r>
                      <a:r>
                        <a:rPr lang="en-GB" baseline="0" dirty="0"/>
                        <a:t> </a:t>
                      </a:r>
                    </a:p>
                    <a:p>
                      <a:pPr algn="ctr"/>
                      <a:r>
                        <a:rPr lang="en-GB" baseline="0" dirty="0"/>
                        <a:t>29/35</a:t>
                      </a:r>
                      <a:endParaRPr lang="en-GB" dirty="0"/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1836745"/>
                  </a:ext>
                </a:extLst>
              </a:tr>
              <a:tr h="589260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Reasoning </a:t>
                      </a:r>
                    </a:p>
                    <a:p>
                      <a:pPr algn="ctr"/>
                      <a:r>
                        <a:rPr lang="en-GB" dirty="0"/>
                        <a:t>15/35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Reasoning </a:t>
                      </a:r>
                    </a:p>
                    <a:p>
                      <a:pPr algn="ctr"/>
                      <a:r>
                        <a:rPr lang="en-GB" dirty="0"/>
                        <a:t>29/35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8342893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3937739" y="730888"/>
            <a:ext cx="208832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Expected</a:t>
            </a:r>
          </a:p>
        </p:txBody>
      </p:sp>
      <p:sp>
        <p:nvSpPr>
          <p:cNvPr id="5" name="Rectangle 4"/>
          <p:cNvSpPr/>
          <p:nvPr/>
        </p:nvSpPr>
        <p:spPr>
          <a:xfrm>
            <a:off x="6687931" y="728476"/>
            <a:ext cx="317106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Greater Depth</a:t>
            </a:r>
          </a:p>
        </p:txBody>
      </p:sp>
    </p:spTree>
    <p:extLst>
      <p:ext uri="{BB962C8B-B14F-4D97-AF65-F5344CB8AC3E}">
        <p14:creationId xmlns:p14="http://schemas.microsoft.com/office/powerpoint/2010/main" val="17548931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9230" y="108521"/>
            <a:ext cx="72539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What about the writing?</a:t>
            </a:r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217087" y="2312165"/>
            <a:ext cx="8335584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/>
          <p:nvPr/>
        </p:nvCxnSpPr>
        <p:spPr>
          <a:xfrm>
            <a:off x="8834179" y="2312165"/>
            <a:ext cx="2380593" cy="2627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966315" y="1411437"/>
            <a:ext cx="26430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Teaching</a:t>
            </a:r>
          </a:p>
        </p:txBody>
      </p:sp>
      <p:sp>
        <p:nvSpPr>
          <p:cNvPr id="8" name="Rectangle 7"/>
          <p:cNvSpPr/>
          <p:nvPr/>
        </p:nvSpPr>
        <p:spPr>
          <a:xfrm>
            <a:off x="8933549" y="1501773"/>
            <a:ext cx="259128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Independent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496178" y="799893"/>
            <a:ext cx="77330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How do writers persuade?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93986" y="2529474"/>
            <a:ext cx="600140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Immersing ourselves in good examples to help hear the voice and understand the purpose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Developing vocabulary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Exploring sentences structures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Structuring paragraphs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Practising editing.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636754" y="2335806"/>
            <a:ext cx="355524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They plan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They select the vocabulary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They choose the best sentence types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They edit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They can get peer support and use anything we’ve used to help them. 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09067" y="6273225"/>
            <a:ext cx="1124198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By mid June, children will have a collection of independent work.</a:t>
            </a:r>
          </a:p>
        </p:txBody>
      </p:sp>
    </p:spTree>
    <p:extLst>
      <p:ext uri="{BB962C8B-B14F-4D97-AF65-F5344CB8AC3E}">
        <p14:creationId xmlns:p14="http://schemas.microsoft.com/office/powerpoint/2010/main" val="29776992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6656" y="89667"/>
            <a:ext cx="8008062" cy="576174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89186" y="6390290"/>
            <a:ext cx="96590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For more information, search KS2 writing framework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364718" y="1122992"/>
            <a:ext cx="233587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Children must be able to demonstrate </a:t>
            </a:r>
            <a:r>
              <a:rPr lang="en-GB" sz="2800" u="sng" dirty="0">
                <a:solidFill>
                  <a:srgbClr val="FF0000"/>
                </a:solidFill>
              </a:rPr>
              <a:t>ALL</a:t>
            </a:r>
            <a:r>
              <a:rPr lang="en-GB" sz="2800" dirty="0">
                <a:solidFill>
                  <a:srgbClr val="FF0000"/>
                </a:solidFill>
              </a:rPr>
              <a:t> of these in order to be judged as working at the expected standard. </a:t>
            </a:r>
          </a:p>
        </p:txBody>
      </p:sp>
    </p:spTree>
    <p:extLst>
      <p:ext uri="{BB962C8B-B14F-4D97-AF65-F5344CB8AC3E}">
        <p14:creationId xmlns:p14="http://schemas.microsoft.com/office/powerpoint/2010/main" val="28132511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900049" y="431588"/>
            <a:ext cx="51395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Tips for the week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603903" y="1362009"/>
            <a:ext cx="513955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A water bottle</a:t>
            </a:r>
          </a:p>
          <a:p>
            <a:endParaRPr lang="en-GB" sz="2800" b="1" dirty="0"/>
          </a:p>
          <a:p>
            <a:r>
              <a:rPr lang="en-GB" sz="2800" b="1" dirty="0"/>
              <a:t>A good night’s sleep</a:t>
            </a:r>
          </a:p>
          <a:p>
            <a:endParaRPr lang="en-GB" sz="2800" b="1" dirty="0"/>
          </a:p>
          <a:p>
            <a:r>
              <a:rPr lang="en-GB" sz="2800" b="1" dirty="0"/>
              <a:t>Breakfast</a:t>
            </a:r>
          </a:p>
          <a:p>
            <a:endParaRPr lang="en-GB" sz="2800" b="1" dirty="0"/>
          </a:p>
          <a:p>
            <a:r>
              <a:rPr lang="en-GB" sz="2800" b="1" dirty="0"/>
              <a:t>A snack</a:t>
            </a:r>
          </a:p>
          <a:p>
            <a:endParaRPr lang="en-GB" sz="2800" b="1" dirty="0"/>
          </a:p>
          <a:p>
            <a:r>
              <a:rPr lang="en-GB" sz="2800" b="1" dirty="0"/>
              <a:t>Leaving home with a smile</a:t>
            </a:r>
          </a:p>
          <a:p>
            <a:endParaRPr lang="en-GB" sz="2800" b="1" dirty="0"/>
          </a:p>
          <a:p>
            <a:r>
              <a:rPr lang="en-GB" sz="2800" b="1" dirty="0"/>
              <a:t>As normal as possible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438679"/>
            <a:ext cx="66048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Leading up to the SATs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6779172" y="438679"/>
            <a:ext cx="10511" cy="6088245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515007" y="1497642"/>
            <a:ext cx="59742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Reading at least 4 times a week for at least 10 minutes</a:t>
            </a:r>
          </a:p>
          <a:p>
            <a:endParaRPr lang="en-GB" sz="2800" b="1" dirty="0"/>
          </a:p>
          <a:p>
            <a:r>
              <a:rPr lang="en-GB" sz="2800" b="1" dirty="0"/>
              <a:t>Reading a range of texts</a:t>
            </a:r>
          </a:p>
          <a:p>
            <a:endParaRPr lang="en-GB" sz="2800" b="1" dirty="0"/>
          </a:p>
          <a:p>
            <a:r>
              <a:rPr lang="en-GB" sz="2800" b="1" dirty="0"/>
              <a:t>A good routine for their CGP books</a:t>
            </a:r>
          </a:p>
          <a:p>
            <a:endParaRPr lang="en-GB" sz="2800" b="1" dirty="0"/>
          </a:p>
          <a:p>
            <a:r>
              <a:rPr lang="en-GB" sz="2800" b="1" dirty="0"/>
              <a:t>Mathsbot.com / arithmetic / KS2</a:t>
            </a:r>
          </a:p>
        </p:txBody>
      </p:sp>
    </p:spTree>
    <p:extLst>
      <p:ext uri="{BB962C8B-B14F-4D97-AF65-F5344CB8AC3E}">
        <p14:creationId xmlns:p14="http://schemas.microsoft.com/office/powerpoint/2010/main" val="8035534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2453" y="6117021"/>
            <a:ext cx="11529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This presentation will be available for viewing in the Year 6 section of the school’s website. </a:t>
            </a:r>
          </a:p>
        </p:txBody>
      </p:sp>
      <p:sp>
        <p:nvSpPr>
          <p:cNvPr id="3" name="Rectangle 2"/>
          <p:cNvSpPr/>
          <p:nvPr/>
        </p:nvSpPr>
        <p:spPr>
          <a:xfrm>
            <a:off x="756104" y="0"/>
            <a:ext cx="1094254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Reminder: Leave the test here for the children</a:t>
            </a:r>
            <a:endParaRPr lang="en-US" sz="4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710981" y="2399777"/>
            <a:ext cx="45598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26551027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</TotalTime>
  <Words>580</Words>
  <Application>Microsoft Office PowerPoint</Application>
  <PresentationFormat>Widescreen</PresentationFormat>
  <Paragraphs>129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Nunito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lhanson</dc:creator>
  <cp:lastModifiedBy>Lee Hanson</cp:lastModifiedBy>
  <cp:revision>24</cp:revision>
  <dcterms:created xsi:type="dcterms:W3CDTF">2023-02-24T09:06:56Z</dcterms:created>
  <dcterms:modified xsi:type="dcterms:W3CDTF">2026-03-12T09:25:52Z</dcterms:modified>
</cp:coreProperties>
</file>